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3.jpg" ContentType="image/png"/>
  <Override PartName="/ppt/notesSlides/notesSlide17.xml" ContentType="application/vnd.openxmlformats-officedocument.presentationml.notesSlide+xml"/>
  <Override PartName="/ppt/media/image14.jpg" ContentType="image/png"/>
  <Override PartName="/ppt/notesSlides/notesSlide18.xml" ContentType="application/vnd.openxmlformats-officedocument.presentationml.notesSlide+xml"/>
  <Override PartName="/ppt/media/image15.jpg" ContentType="image/pn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256" r:id="rId3"/>
    <p:sldId id="303" r:id="rId4"/>
    <p:sldId id="261" r:id="rId5"/>
    <p:sldId id="305" r:id="rId6"/>
    <p:sldId id="281" r:id="rId7"/>
    <p:sldId id="258" r:id="rId8"/>
    <p:sldId id="290" r:id="rId9"/>
    <p:sldId id="291" r:id="rId10"/>
    <p:sldId id="292" r:id="rId11"/>
    <p:sldId id="311" r:id="rId12"/>
    <p:sldId id="312" r:id="rId13"/>
    <p:sldId id="313" r:id="rId14"/>
    <p:sldId id="314" r:id="rId15"/>
    <p:sldId id="315" r:id="rId16"/>
    <p:sldId id="272" r:id="rId17"/>
    <p:sldId id="273" r:id="rId18"/>
    <p:sldId id="289" r:id="rId19"/>
    <p:sldId id="306" r:id="rId20"/>
    <p:sldId id="307" r:id="rId21"/>
    <p:sldId id="310" r:id="rId22"/>
    <p:sldId id="308" r:id="rId23"/>
    <p:sldId id="309" r:id="rId24"/>
    <p:sldId id="302" r:id="rId25"/>
    <p:sldId id="298" r:id="rId26"/>
    <p:sldId id="316" r:id="rId27"/>
    <p:sldId id="263" r:id="rId28"/>
    <p:sldId id="299" r:id="rId29"/>
    <p:sldId id="300" r:id="rId30"/>
    <p:sldId id="301" r:id="rId31"/>
    <p:sldId id="286" r:id="rId32"/>
  </p:sldIdLst>
  <p:sldSz cx="12241213" cy="6840538"/>
  <p:notesSz cx="6858000" cy="9144000"/>
  <p:embeddedFontLst>
    <p:embeddedFont>
      <p:font typeface="方正粗宋简体" panose="03000509000000000000" pitchFamily="66" charset="-122"/>
      <p:regular r:id="rId35"/>
    </p:embeddedFont>
    <p:embeddedFont>
      <p:font typeface="方正清刻本悦宋简体" panose="02000000000000000000" pitchFamily="2" charset="-122"/>
      <p:regular r:id="rId36"/>
    </p:embeddedFont>
    <p:embeddedFont>
      <p:font typeface="黑体" panose="02010609060101010101" pitchFamily="49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49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098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147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1966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2458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2949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344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393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56">
          <p15:clr>
            <a:srgbClr val="A4A3A4"/>
          </p15:clr>
        </p15:guide>
        <p15:guide id="3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2F3"/>
    <a:srgbClr val="C5CAF7"/>
    <a:srgbClr val="BC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7"/>
    <p:restoredTop sz="94721"/>
  </p:normalViewPr>
  <p:slideViewPr>
    <p:cSldViewPr showGuides="1">
      <p:cViewPr varScale="1">
        <p:scale>
          <a:sx n="109" d="100"/>
          <a:sy n="109" d="100"/>
        </p:scale>
        <p:origin x="440" y="176"/>
      </p:cViewPr>
      <p:guideLst>
        <p:guide orient="horz" pos="2155"/>
        <p:guide pos="3856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B0FDC-7192-4633-ACE3-4B46B51A458E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44F1F-0104-461A-8EA7-17084F770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8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CBFA9-2126-444E-8AA3-74C75F2EACD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F5BC2-266B-47A9-AC05-31CB51BB9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9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8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25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870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42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23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064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17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3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5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761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40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86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901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25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166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99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770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818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0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82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27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41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1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0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220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25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8091" y="2125003"/>
            <a:ext cx="10405031" cy="146628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182" y="3876305"/>
            <a:ext cx="8568849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0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2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3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74879" y="205851"/>
            <a:ext cx="2754273" cy="43766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2060" y="205851"/>
            <a:ext cx="8058799" cy="43766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208" y="1705385"/>
            <a:ext cx="10558046" cy="284547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208" y="4577778"/>
            <a:ext cx="10558046" cy="14963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5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583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14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8" y="364196"/>
            <a:ext cx="10558046" cy="13221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179" y="1676882"/>
            <a:ext cx="5178606" cy="8218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179" y="2498697"/>
            <a:ext cx="5178606" cy="367520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114" y="1676882"/>
            <a:ext cx="5204110" cy="8218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114" y="2498697"/>
            <a:ext cx="5204110" cy="367520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8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110" y="984911"/>
            <a:ext cx="6197114" cy="48612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9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4110" y="984911"/>
            <a:ext cx="6197114" cy="486121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0118" y="364195"/>
            <a:ext cx="2639512" cy="57970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584" y="364195"/>
            <a:ext cx="7765519" cy="579704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4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3394"/>
            <a:ext cx="12241213" cy="2649351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4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8091" y="2125004"/>
            <a:ext cx="10405031" cy="146628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182" y="3876305"/>
            <a:ext cx="8568849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0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2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3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973" y="4395680"/>
            <a:ext cx="10405031" cy="1358607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973" y="2899312"/>
            <a:ext cx="10405031" cy="149636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049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098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14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4419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305245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6629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42734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88393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061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2616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0" y="1531204"/>
            <a:ext cx="5408662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060" y="2169337"/>
            <a:ext cx="5408662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367" y="1531204"/>
            <a:ext cx="5410788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367" y="2169337"/>
            <a:ext cx="5410788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8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3" y="272355"/>
            <a:ext cx="4027276" cy="1159092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5976" y="272357"/>
            <a:ext cx="6843178" cy="5838210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063" y="1431449"/>
            <a:ext cx="4027276" cy="4679118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9363" y="4788378"/>
            <a:ext cx="7344728" cy="56529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9363" y="611214"/>
            <a:ext cx="7344728" cy="4104323"/>
          </a:xfrm>
        </p:spPr>
        <p:txBody>
          <a:bodyPr/>
          <a:lstStyle>
            <a:lvl1pPr marL="0" indent="0">
              <a:buNone/>
              <a:defRPr sz="4400"/>
            </a:lvl1pPr>
            <a:lvl2pPr marL="610492" indent="0">
              <a:buNone/>
              <a:defRPr sz="3700"/>
            </a:lvl2pPr>
            <a:lvl3pPr marL="1220984" indent="0">
              <a:buNone/>
              <a:defRPr sz="3200"/>
            </a:lvl3pPr>
            <a:lvl4pPr marL="1831474" indent="0">
              <a:buNone/>
              <a:defRPr sz="2700"/>
            </a:lvl4pPr>
            <a:lvl5pPr marL="2441966" indent="0">
              <a:buNone/>
              <a:defRPr sz="2700"/>
            </a:lvl5pPr>
            <a:lvl6pPr marL="3052458" indent="0">
              <a:buNone/>
              <a:defRPr sz="2700"/>
            </a:lvl6pPr>
            <a:lvl7pPr marL="3662949" indent="0">
              <a:buNone/>
              <a:defRPr sz="2700"/>
            </a:lvl7pPr>
            <a:lvl8pPr marL="4273440" indent="0">
              <a:buNone/>
              <a:defRPr sz="2700"/>
            </a:lvl8pPr>
            <a:lvl9pPr marL="4883932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9363" y="5353673"/>
            <a:ext cx="7344728" cy="802813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  <a:prstGeom prst="rect">
            <a:avLst/>
          </a:prstGeom>
        </p:spPr>
        <p:txBody>
          <a:bodyPr vert="horz" lIns="122099" tIns="61048" rIns="122099" bIns="6104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1" y="1596127"/>
            <a:ext cx="11017092" cy="4514439"/>
          </a:xfrm>
          <a:prstGeom prst="rect">
            <a:avLst/>
          </a:prstGeom>
        </p:spPr>
        <p:txBody>
          <a:bodyPr vert="horz" lIns="122099" tIns="61048" rIns="122099" bIns="6104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61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9DFD0-EFD9-4ED3-8DB7-92DE4155F380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2415" y="6340167"/>
            <a:ext cx="3876384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869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7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ctr" defTabSz="122098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869" indent="-457869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992048" indent="-38155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6229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672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721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7703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8194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868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917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49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098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147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1966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2458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2949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344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393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584" y="364196"/>
            <a:ext cx="10558046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584" y="1820976"/>
            <a:ext cx="10558046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583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2019/11/19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902" y="6340166"/>
            <a:ext cx="413140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5357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8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8.xml"/><Relationship Id="rId7" Type="http://schemas.openxmlformats.org/officeDocument/2006/relationships/image" Target="../media/image20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2.png"/><Relationship Id="rId4" Type="http://schemas.openxmlformats.org/officeDocument/2006/relationships/tags" Target="../tags/tag19.xml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hyperlink" Target="https://movie.douban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 b="13736"/>
          <a:stretch/>
        </p:blipFill>
        <p:spPr>
          <a:xfrm>
            <a:off x="0" y="0"/>
            <a:ext cx="12241213" cy="3995758"/>
          </a:xfrm>
          <a:prstGeom prst="rect">
            <a:avLst/>
          </a:prstGeom>
        </p:spPr>
      </p:pic>
      <p:sp>
        <p:nvSpPr>
          <p:cNvPr id="28" name="3                 _14">
            <a:extLst>
              <a:ext uri="{FF2B5EF4-FFF2-40B4-BE49-F238E27FC236}">
                <a16:creationId xmlns:a16="http://schemas.microsoft.com/office/drawing/2014/main" id="{50E485F1-DC8C-4AE0-86B8-C07EF925683C}"/>
              </a:ext>
            </a:extLst>
          </p:cNvPr>
          <p:cNvSpPr/>
          <p:nvPr/>
        </p:nvSpPr>
        <p:spPr>
          <a:xfrm>
            <a:off x="0" y="4661675"/>
            <a:ext cx="122412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6000" dirty="0">
                <a:solidFill>
                  <a:srgbClr val="2683C6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基于大数据平台的电影推荐系统</a:t>
            </a:r>
          </a:p>
        </p:txBody>
      </p:sp>
      <p:sp>
        <p:nvSpPr>
          <p:cNvPr id="30" name="1                 _16">
            <a:extLst>
              <a:ext uri="{FF2B5EF4-FFF2-40B4-BE49-F238E27FC236}">
                <a16:creationId xmlns:a16="http://schemas.microsoft.com/office/drawing/2014/main" id="{62AA53F0-D6FD-4A78-AEA6-AF9F0985EECD}"/>
              </a:ext>
            </a:extLst>
          </p:cNvPr>
          <p:cNvSpPr txBox="1"/>
          <p:nvPr/>
        </p:nvSpPr>
        <p:spPr>
          <a:xfrm>
            <a:off x="3029698" y="5777386"/>
            <a:ext cx="618181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茶园小分队</a:t>
            </a:r>
            <a:endParaRPr lang="en-US" altLang="zh-CN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defTabSz="457200"/>
            <a:r>
              <a:rPr lang="zh-CN" altLang="en-US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陈蒙 王尧 杨一帆 林殷年 黄港</a:t>
            </a:r>
          </a:p>
        </p:txBody>
      </p:sp>
      <p:pic>
        <p:nvPicPr>
          <p:cNvPr id="9" name="Picture 2" descr="C:\Users\ADMINI~1\AppData\Local\Temp\360zip$Temp\360$0\标志与中英文校名组合规范_左右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087" y="309674"/>
            <a:ext cx="2232626" cy="6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" y="3995757"/>
            <a:ext cx="12241212" cy="102795"/>
            <a:chOff x="1" y="3995757"/>
            <a:chExt cx="13157284" cy="1027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F427611-0895-4964-BBD7-4EE743434D17}"/>
                </a:ext>
              </a:extLst>
            </p:cNvPr>
            <p:cNvSpPr/>
            <p:nvPr/>
          </p:nvSpPr>
          <p:spPr>
            <a:xfrm>
              <a:off x="1" y="3995757"/>
              <a:ext cx="4392414" cy="1027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427611-0895-4964-BBD7-4EE743434D17}"/>
                </a:ext>
              </a:extLst>
            </p:cNvPr>
            <p:cNvSpPr/>
            <p:nvPr/>
          </p:nvSpPr>
          <p:spPr>
            <a:xfrm>
              <a:off x="4392415" y="3995758"/>
              <a:ext cx="4392414" cy="10279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F427611-0895-4964-BBD7-4EE743434D17}"/>
                </a:ext>
              </a:extLst>
            </p:cNvPr>
            <p:cNvSpPr/>
            <p:nvPr/>
          </p:nvSpPr>
          <p:spPr>
            <a:xfrm>
              <a:off x="8764871" y="3995757"/>
              <a:ext cx="4392414" cy="102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3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2465898" y="1914199"/>
            <a:ext cx="2468962" cy="3556446"/>
            <a:chOff x="450052" y="1645786"/>
            <a:chExt cx="2457525" cy="3566428"/>
          </a:xfrm>
        </p:grpSpPr>
        <p:sp>
          <p:nvSpPr>
            <p:cNvPr id="20" name="Rounded Rectangle 5"/>
            <p:cNvSpPr/>
            <p:nvPr/>
          </p:nvSpPr>
          <p:spPr>
            <a:xfrm>
              <a:off x="459571" y="1645786"/>
              <a:ext cx="2448006" cy="3566428"/>
            </a:xfrm>
            <a:prstGeom prst="roundRect">
              <a:avLst>
                <a:gd name="adj" fmla="val 51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cxnSp>
          <p:nvCxnSpPr>
            <p:cNvPr id="21" name="Straight Connector 6"/>
            <p:cNvCxnSpPr/>
            <p:nvPr/>
          </p:nvCxnSpPr>
          <p:spPr>
            <a:xfrm>
              <a:off x="459571" y="2360342"/>
              <a:ext cx="2448006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7"/>
            <p:cNvCxnSpPr/>
            <p:nvPr/>
          </p:nvCxnSpPr>
          <p:spPr>
            <a:xfrm>
              <a:off x="450052" y="2438150"/>
              <a:ext cx="2448006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155277" y="1760115"/>
              <a:ext cx="1056592" cy="462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宋简体" panose="03000509000000000000" pitchFamily="65" charset="-122"/>
                  <a:ea typeface="方正粗宋简体" panose="03000509000000000000" pitchFamily="65" charset="-122"/>
                  <a:cs typeface="+mn-cs"/>
                </a:rPr>
                <a:t>Spark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25" name="TextBox 10"/>
            <p:cNvSpPr txBox="1">
              <a:spLocks noChangeArrowheads="1"/>
            </p:cNvSpPr>
            <p:nvPr/>
          </p:nvSpPr>
          <p:spPr bwMode="auto">
            <a:xfrm>
              <a:off x="1148286" y="4510015"/>
              <a:ext cx="1113724" cy="369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方正粗宋简体" panose="03000509000000000000" pitchFamily="65" charset="-122"/>
                  <a:ea typeface="方正粗宋简体" panose="03000509000000000000" pitchFamily="65" charset="-122"/>
                  <a:cs typeface="+mn-cs"/>
                </a:rPr>
                <a:t>输入文本</a:t>
              </a:r>
              <a:endPara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>
              <a:off x="711828" y="2709529"/>
              <a:ext cx="1727490" cy="925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8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运算快速</a:t>
              </a:r>
              <a:endParaRPr lang="en-US" altLang="zh-CN" sz="180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容易上手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通用性</a:t>
              </a:r>
            </a:p>
          </p:txBody>
        </p:sp>
      </p:grpSp>
      <p:grpSp>
        <p:nvGrpSpPr>
          <p:cNvPr id="34" name="Group 15"/>
          <p:cNvGrpSpPr>
            <a:grpSpLocks/>
          </p:cNvGrpSpPr>
          <p:nvPr/>
        </p:nvGrpSpPr>
        <p:grpSpPr bwMode="auto">
          <a:xfrm>
            <a:off x="7307946" y="1914199"/>
            <a:ext cx="2467369" cy="3556446"/>
            <a:chOff x="3375149" y="1645786"/>
            <a:chExt cx="2457525" cy="3566428"/>
          </a:xfrm>
        </p:grpSpPr>
        <p:sp>
          <p:nvSpPr>
            <p:cNvPr id="37" name="Rounded Rectangle 16"/>
            <p:cNvSpPr/>
            <p:nvPr/>
          </p:nvSpPr>
          <p:spPr>
            <a:xfrm>
              <a:off x="3384674" y="1645786"/>
              <a:ext cx="2448000" cy="3566428"/>
            </a:xfrm>
            <a:prstGeom prst="roundRect">
              <a:avLst>
                <a:gd name="adj" fmla="val 516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cxnSp>
          <p:nvCxnSpPr>
            <p:cNvPr id="39" name="Straight Connector 17"/>
            <p:cNvCxnSpPr/>
            <p:nvPr/>
          </p:nvCxnSpPr>
          <p:spPr>
            <a:xfrm>
              <a:off x="3384674" y="2360342"/>
              <a:ext cx="2448000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8"/>
            <p:cNvCxnSpPr/>
            <p:nvPr/>
          </p:nvCxnSpPr>
          <p:spPr>
            <a:xfrm>
              <a:off x="3375149" y="2438150"/>
              <a:ext cx="2448000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121546" y="1766467"/>
              <a:ext cx="974250" cy="462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宋简体" panose="03000509000000000000" pitchFamily="65" charset="-122"/>
                  <a:ea typeface="方正粗宋简体" panose="03000509000000000000" pitchFamily="65" charset="-122"/>
                  <a:cs typeface="+mn-cs"/>
                </a:rPr>
                <a:t>Scala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53" name="TextBox 22"/>
            <p:cNvSpPr txBox="1">
              <a:spLocks noChangeArrowheads="1"/>
            </p:cNvSpPr>
            <p:nvPr/>
          </p:nvSpPr>
          <p:spPr bwMode="auto">
            <a:xfrm>
              <a:off x="3637095" y="2709530"/>
              <a:ext cx="1943159" cy="648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代码精简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8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支持</a:t>
              </a:r>
              <a:r>
                <a:rPr lang="en-US" altLang="zh-CN" sz="18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spark-shell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pic>
        <p:nvPicPr>
          <p:cNvPr id="38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24" y="5940549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marL="0" marR="0" lvl="0" indent="0" algn="l" defTabSz="96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技术栈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0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036685" y="-4782"/>
            <a:ext cx="7993221" cy="6997918"/>
            <a:chOff x="4020457" y="-4794"/>
            <a:chExt cx="7961086" cy="7015782"/>
          </a:xfrm>
        </p:grpSpPr>
        <p:sp>
          <p:nvSpPr>
            <p:cNvPr id="42" name="直角三角形 41"/>
            <p:cNvSpPr/>
            <p:nvPr/>
          </p:nvSpPr>
          <p:spPr>
            <a:xfrm rot="16200000" flipV="1">
              <a:off x="4020457" y="3472866"/>
              <a:ext cx="3410857" cy="341085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924800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4020457" y="13350"/>
              <a:ext cx="3410857" cy="341085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490858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9027886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608457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74515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0711543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1234057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800115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5656943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223001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60029" y="620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340600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539343" y="122471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5119914" y="89071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grpSp>
        <p:nvGrpSpPr>
          <p:cNvPr id="24" name="1">
            <a:extLst>
              <a:ext uri="{FF2B5EF4-FFF2-40B4-BE49-F238E27FC236}">
                <a16:creationId xmlns:a16="http://schemas.microsoft.com/office/drawing/2014/main" id="{959F6CB7-2E64-4FAC-9A23-AC917994A23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7071" y="1669938"/>
            <a:ext cx="9855246" cy="3838563"/>
            <a:chOff x="1307468" y="1697289"/>
            <a:chExt cx="2713719" cy="34634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D06D33-23B7-4808-904F-9CD3B1C10496}"/>
                </a:ext>
              </a:extLst>
            </p:cNvPr>
            <p:cNvGrpSpPr/>
            <p:nvPr/>
          </p:nvGrpSpPr>
          <p:grpSpPr>
            <a:xfrm>
              <a:off x="1410010" y="1697289"/>
              <a:ext cx="2611177" cy="3463423"/>
              <a:chOff x="1193500" y="1491638"/>
              <a:chExt cx="3761195" cy="346342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6B43150-20B1-4ECD-B9E2-8E1A978FF451}"/>
                  </a:ext>
                </a:extLst>
              </p:cNvPr>
              <p:cNvGrpSpPr/>
              <p:nvPr/>
            </p:nvGrpSpPr>
            <p:grpSpPr>
              <a:xfrm>
                <a:off x="1193500" y="1491638"/>
                <a:ext cx="3761195" cy="3463423"/>
                <a:chOff x="1317257" y="1824876"/>
                <a:chExt cx="3761195" cy="3463423"/>
              </a:xfrm>
            </p:grpSpPr>
            <p:sp>
              <p:nvSpPr>
                <p:cNvPr id="48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2313157"/>
                  <a:ext cx="3761195" cy="3273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defTabSz="457200">
                    <a:lnSpc>
                      <a:spcPct val="120000"/>
                    </a:lnSpc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选取评分高的电影，过滤</a:t>
                  </a:r>
                  <a:r>
                    <a:rPr lang="en-US" altLang="zh-CN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&amp;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类别打散之后生成，用于对新用户和老用户进行推荐</a:t>
                  </a:r>
                </a:p>
              </p:txBody>
            </p:sp>
            <p:sp>
              <p:nvSpPr>
                <p:cNvPr id="49" name="Rectangle 36">
                  <a:extLst>
                    <a:ext uri="{FF2B5EF4-FFF2-40B4-BE49-F238E27FC236}">
                      <a16:creationId xmlns:a16="http://schemas.microsoft.com/office/drawing/2014/main" id="{6EE275A1-F443-42E9-857F-B1A46573E0E8}"/>
                    </a:ext>
                  </a:extLst>
                </p:cNvPr>
                <p:cNvSpPr/>
                <p:nvPr/>
              </p:nvSpPr>
              <p:spPr>
                <a:xfrm>
                  <a:off x="1317257" y="1824876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defTabSz="457200"/>
                  <a:r>
                    <a:rPr lang="zh-CN" altLang="en-US" dirty="0">
                      <a:solidFill>
                        <a:srgbClr val="00B0F0"/>
                      </a:solidFill>
                      <a:latin typeface="方正粗宋简体" panose="03000509000000000000" pitchFamily="65" charset="-122"/>
                      <a:ea typeface="方正粗宋简体" panose="03000509000000000000" pitchFamily="65" charset="-122"/>
                    </a:rPr>
                    <a:t>热门内容推荐池</a:t>
                  </a:r>
                </a:p>
              </p:txBody>
            </p:sp>
            <p:sp>
              <p:nvSpPr>
                <p:cNvPr id="62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3696075"/>
                  <a:ext cx="3761195" cy="268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defTabSz="457200">
                    <a:lnSpc>
                      <a:spcPct val="120000"/>
                    </a:lnSpc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利用电影特征列的相似度进行推荐，实现基于当前电影的相似电影推荐功能</a:t>
                  </a:r>
                </a:p>
              </p:txBody>
            </p:sp>
            <p:sp>
              <p:nvSpPr>
                <p:cNvPr id="63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4980522"/>
                  <a:ext cx="3761195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defTabSz="457200">
                    <a:lnSpc>
                      <a:spcPct val="120000"/>
                    </a:lnSpc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利用用户特征列的相似性进行推荐，计算相似度</a:t>
                  </a:r>
                  <a:r>
                    <a:rPr lang="en-US" altLang="zh-CN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&amp;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过滤</a:t>
                  </a:r>
                  <a:r>
                    <a:rPr lang="en-US" altLang="zh-CN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&amp;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类别打散，用于对老用户的推荐。</a:t>
                  </a:r>
                </a:p>
              </p:txBody>
            </p:sp>
          </p:grpSp>
          <p:sp>
            <p:nvSpPr>
              <p:cNvPr id="47" name="Rectangle 34">
                <a:extLst>
                  <a:ext uri="{FF2B5EF4-FFF2-40B4-BE49-F238E27FC236}">
                    <a16:creationId xmlns:a16="http://schemas.microsoft.com/office/drawing/2014/main" id="{4FA114D3-AD9B-4E6B-85E1-507B60929F09}"/>
                  </a:ext>
                </a:extLst>
              </p:cNvPr>
              <p:cNvSpPr/>
              <p:nvPr/>
            </p:nvSpPr>
            <p:spPr>
              <a:xfrm>
                <a:off x="1193500" y="281554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457200"/>
                <a:r>
                  <a:rPr lang="en-US" altLang="zh-CN" dirty="0">
                    <a:solidFill>
                      <a:srgbClr val="373545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ICF</a:t>
                </a:r>
                <a:r>
                  <a:rPr lang="zh-CN" altLang="en-US" dirty="0">
                    <a:solidFill>
                      <a:srgbClr val="373545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推荐池</a:t>
                </a: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D1155CC0-09CF-47A6-80F1-CB2448B8E344}"/>
                  </a:ext>
                </a:extLst>
              </p:cNvPr>
              <p:cNvSpPr/>
              <p:nvPr/>
            </p:nvSpPr>
            <p:spPr>
              <a:xfrm>
                <a:off x="1193500" y="4139453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457200"/>
                <a:r>
                  <a:rPr lang="en-US" altLang="zh-CN" dirty="0">
                    <a:solidFill>
                      <a:srgbClr val="84ACB6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UCF</a:t>
                </a:r>
                <a:r>
                  <a:rPr lang="zh-CN" altLang="en-US" dirty="0">
                    <a:solidFill>
                      <a:srgbClr val="84ACB6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推荐池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D0C1A2-B528-43BA-968E-8A3E8CAE0987}"/>
                </a:ext>
              </a:extLst>
            </p:cNvPr>
            <p:cNvGrpSpPr/>
            <p:nvPr/>
          </p:nvGrpSpPr>
          <p:grpSpPr>
            <a:xfrm>
              <a:off x="1307468" y="2710116"/>
              <a:ext cx="2624780" cy="1338747"/>
              <a:chOff x="1307468" y="2924944"/>
              <a:chExt cx="2624780" cy="133874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70986A-81BF-4FB1-8835-624D992D011F}"/>
                  </a:ext>
                </a:extLst>
              </p:cNvPr>
              <p:cNvCxnSpPr/>
              <p:nvPr/>
            </p:nvCxnSpPr>
            <p:spPr>
              <a:xfrm>
                <a:off x="1307468" y="2924944"/>
                <a:ext cx="2624780" cy="672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CCFD0A-955B-417D-B159-AA3EB4849BBB}"/>
                  </a:ext>
                </a:extLst>
              </p:cNvPr>
              <p:cNvCxnSpPr/>
              <p:nvPr/>
            </p:nvCxnSpPr>
            <p:spPr>
              <a:xfrm>
                <a:off x="1307468" y="4263691"/>
                <a:ext cx="2624780" cy="0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71" y="6341338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推荐策略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62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036685" y="-4782"/>
            <a:ext cx="7993221" cy="6997918"/>
            <a:chOff x="4020457" y="-4794"/>
            <a:chExt cx="7961086" cy="7015782"/>
          </a:xfrm>
        </p:grpSpPr>
        <p:sp>
          <p:nvSpPr>
            <p:cNvPr id="42" name="直角三角形 41"/>
            <p:cNvSpPr/>
            <p:nvPr/>
          </p:nvSpPr>
          <p:spPr>
            <a:xfrm rot="16200000" flipV="1">
              <a:off x="4020457" y="3472866"/>
              <a:ext cx="3410857" cy="341085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924800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4020457" y="13350"/>
              <a:ext cx="3410857" cy="341085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490858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9027886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608457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74515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0711543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1234057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800115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5656943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223001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60029" y="620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340600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539343" y="122471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5119914" y="89071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grpSp>
        <p:nvGrpSpPr>
          <p:cNvPr id="24" name="1">
            <a:extLst>
              <a:ext uri="{FF2B5EF4-FFF2-40B4-BE49-F238E27FC236}">
                <a16:creationId xmlns:a16="http://schemas.microsoft.com/office/drawing/2014/main" id="{959F6CB7-2E64-4FAC-9A23-AC917994A23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7071" y="1669937"/>
            <a:ext cx="9855246" cy="4601891"/>
            <a:chOff x="1307468" y="1697289"/>
            <a:chExt cx="2713719" cy="235157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D06D33-23B7-4808-904F-9CD3B1C10496}"/>
                </a:ext>
              </a:extLst>
            </p:cNvPr>
            <p:cNvGrpSpPr/>
            <p:nvPr/>
          </p:nvGrpSpPr>
          <p:grpSpPr>
            <a:xfrm>
              <a:off x="1410010" y="1697289"/>
              <a:ext cx="2611177" cy="2139515"/>
              <a:chOff x="1193500" y="1491638"/>
              <a:chExt cx="3761195" cy="213951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6B43150-20B1-4ECD-B9E2-8E1A978FF451}"/>
                  </a:ext>
                </a:extLst>
              </p:cNvPr>
              <p:cNvGrpSpPr/>
              <p:nvPr/>
            </p:nvGrpSpPr>
            <p:grpSpPr>
              <a:xfrm>
                <a:off x="1193500" y="1491638"/>
                <a:ext cx="3761195" cy="2139515"/>
                <a:chOff x="1317257" y="1824876"/>
                <a:chExt cx="3761195" cy="2139515"/>
              </a:xfrm>
            </p:grpSpPr>
            <p:sp>
              <p:nvSpPr>
                <p:cNvPr id="48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2188272"/>
                  <a:ext cx="3761195" cy="4906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用户自己填写的画像信息，性别、年龄、城市等，以及设备信息等等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更新的电影的信息，用户对电影的评论数、点赞数，电影的分数等等，以及新上映的电影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用户点击记录，包括点击时的环境信息、用户信息、电影信息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endParaRPr lang="zh-CN" altLang="en-US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</p:txBody>
            </p:sp>
            <p:sp>
              <p:nvSpPr>
                <p:cNvPr id="49" name="Rectangle 36">
                  <a:extLst>
                    <a:ext uri="{FF2B5EF4-FFF2-40B4-BE49-F238E27FC236}">
                      <a16:creationId xmlns:a16="http://schemas.microsoft.com/office/drawing/2014/main" id="{6EE275A1-F443-42E9-857F-B1A46573E0E8}"/>
                    </a:ext>
                  </a:extLst>
                </p:cNvPr>
                <p:cNvSpPr/>
                <p:nvPr/>
              </p:nvSpPr>
              <p:spPr>
                <a:xfrm>
                  <a:off x="1317257" y="1824876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defTabSz="457200"/>
                  <a:r>
                    <a:rPr lang="zh-CN" altLang="en-US" dirty="0">
                      <a:solidFill>
                        <a:srgbClr val="00B0F0"/>
                      </a:solidFill>
                      <a:latin typeface="方正粗宋简体" panose="03000509000000000000" pitchFamily="65" charset="-122"/>
                      <a:ea typeface="方正粗宋简体" panose="03000509000000000000" pitchFamily="65" charset="-122"/>
                    </a:rPr>
                    <a:t>训练数据的收集和更新</a:t>
                  </a:r>
                </a:p>
              </p:txBody>
            </p:sp>
            <p:sp>
              <p:nvSpPr>
                <p:cNvPr id="62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3555616"/>
                  <a:ext cx="3761195" cy="4087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目前是根据不断更新的用户的画像信息、电影的特征信息，对三大推荐池进行天级别的更新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后续服务器性能足够的话，可以以分钟级别的更新实现更加精准的推荐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</p:txBody>
            </p:sp>
          </p:grpSp>
          <p:sp>
            <p:nvSpPr>
              <p:cNvPr id="47" name="Rectangle 34">
                <a:extLst>
                  <a:ext uri="{FF2B5EF4-FFF2-40B4-BE49-F238E27FC236}">
                    <a16:creationId xmlns:a16="http://schemas.microsoft.com/office/drawing/2014/main" id="{4FA114D3-AD9B-4E6B-85E1-507B60929F09}"/>
                  </a:ext>
                </a:extLst>
              </p:cNvPr>
              <p:cNvSpPr/>
              <p:nvPr/>
            </p:nvSpPr>
            <p:spPr>
              <a:xfrm>
                <a:off x="1193500" y="281554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457200"/>
                <a:r>
                  <a:rPr lang="zh-CN" altLang="en-US" dirty="0">
                    <a:solidFill>
                      <a:srgbClr val="373545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推荐池的定时更新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D0C1A2-B528-43BA-968E-8A3E8CAE0987}"/>
                </a:ext>
              </a:extLst>
            </p:cNvPr>
            <p:cNvGrpSpPr/>
            <p:nvPr/>
          </p:nvGrpSpPr>
          <p:grpSpPr>
            <a:xfrm>
              <a:off x="1307468" y="2710116"/>
              <a:ext cx="2624780" cy="1338747"/>
              <a:chOff x="1307468" y="2924944"/>
              <a:chExt cx="2624780" cy="133874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70986A-81BF-4FB1-8835-624D992D011F}"/>
                  </a:ext>
                </a:extLst>
              </p:cNvPr>
              <p:cNvCxnSpPr/>
              <p:nvPr/>
            </p:nvCxnSpPr>
            <p:spPr>
              <a:xfrm>
                <a:off x="1307468" y="2924944"/>
                <a:ext cx="2624780" cy="672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CCFD0A-955B-417D-B159-AA3EB4849BBB}"/>
                  </a:ext>
                </a:extLst>
              </p:cNvPr>
              <p:cNvCxnSpPr/>
              <p:nvPr/>
            </p:nvCxnSpPr>
            <p:spPr>
              <a:xfrm>
                <a:off x="1307468" y="4263691"/>
                <a:ext cx="2624780" cy="0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71" y="6341338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更新策略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75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036685" y="-4782"/>
            <a:ext cx="7993221" cy="6997918"/>
            <a:chOff x="4020457" y="-4794"/>
            <a:chExt cx="7961086" cy="7015782"/>
          </a:xfrm>
        </p:grpSpPr>
        <p:sp>
          <p:nvSpPr>
            <p:cNvPr id="42" name="直角三角形 41"/>
            <p:cNvSpPr/>
            <p:nvPr/>
          </p:nvSpPr>
          <p:spPr>
            <a:xfrm rot="16200000" flipV="1">
              <a:off x="4020457" y="3472866"/>
              <a:ext cx="3410857" cy="341085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924800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4020457" y="13350"/>
              <a:ext cx="3410857" cy="341085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490858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9027886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608457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74515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0711543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1234057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800115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5656943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223001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60029" y="620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340600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539343" y="122471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5119914" y="89071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grpSp>
        <p:nvGrpSpPr>
          <p:cNvPr id="24" name="1">
            <a:extLst>
              <a:ext uri="{FF2B5EF4-FFF2-40B4-BE49-F238E27FC236}">
                <a16:creationId xmlns:a16="http://schemas.microsoft.com/office/drawing/2014/main" id="{959F6CB7-2E64-4FAC-9A23-AC917994A23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7071" y="1669938"/>
            <a:ext cx="9855246" cy="4342619"/>
            <a:chOff x="1307468" y="1697289"/>
            <a:chExt cx="2713719" cy="34634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D06D33-23B7-4808-904F-9CD3B1C10496}"/>
                </a:ext>
              </a:extLst>
            </p:cNvPr>
            <p:cNvGrpSpPr/>
            <p:nvPr/>
          </p:nvGrpSpPr>
          <p:grpSpPr>
            <a:xfrm>
              <a:off x="1410010" y="1697289"/>
              <a:ext cx="2611177" cy="3463423"/>
              <a:chOff x="1193500" y="1491638"/>
              <a:chExt cx="3761195" cy="346342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6B43150-20B1-4ECD-B9E2-8E1A978FF451}"/>
                  </a:ext>
                </a:extLst>
              </p:cNvPr>
              <p:cNvGrpSpPr/>
              <p:nvPr/>
            </p:nvGrpSpPr>
            <p:grpSpPr>
              <a:xfrm>
                <a:off x="1193500" y="1491638"/>
                <a:ext cx="3761195" cy="3463423"/>
                <a:chOff x="1317257" y="1824876"/>
                <a:chExt cx="3761195" cy="3463423"/>
              </a:xfrm>
            </p:grpSpPr>
            <p:sp>
              <p:nvSpPr>
                <p:cNvPr id="48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2171360"/>
                  <a:ext cx="3761195" cy="4691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对网页端的人均浏览时长、</a:t>
                  </a:r>
                  <a:r>
                    <a:rPr lang="en-US" altLang="zh-CN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DAU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、点击量、曝光量等数据进行监控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根据线上数据制作</a:t>
                  </a:r>
                  <a:r>
                    <a:rPr lang="en-US" altLang="zh-CN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CTR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实时变化曲线，便于实时观察算法效果</a:t>
                  </a:r>
                </a:p>
                <a:p>
                  <a:pPr defTabSz="457200">
                    <a:lnSpc>
                      <a:spcPct val="120000"/>
                    </a:lnSpc>
                  </a:pPr>
                  <a:endParaRPr lang="zh-CN" altLang="en-US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</p:txBody>
            </p:sp>
            <p:sp>
              <p:nvSpPr>
                <p:cNvPr id="49" name="Rectangle 36">
                  <a:extLst>
                    <a:ext uri="{FF2B5EF4-FFF2-40B4-BE49-F238E27FC236}">
                      <a16:creationId xmlns:a16="http://schemas.microsoft.com/office/drawing/2014/main" id="{6EE275A1-F443-42E9-857F-B1A46573E0E8}"/>
                    </a:ext>
                  </a:extLst>
                </p:cNvPr>
                <p:cNvSpPr/>
                <p:nvPr/>
              </p:nvSpPr>
              <p:spPr>
                <a:xfrm>
                  <a:off x="1317257" y="1824876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defTabSz="457200"/>
                  <a:r>
                    <a:rPr lang="zh-CN" altLang="en-US" dirty="0">
                      <a:solidFill>
                        <a:srgbClr val="00B0F0"/>
                      </a:solidFill>
                      <a:latin typeface="方正粗宋简体" panose="03000509000000000000" pitchFamily="65" charset="-122"/>
                      <a:ea typeface="方正粗宋简体" panose="03000509000000000000" pitchFamily="65" charset="-122"/>
                    </a:rPr>
                    <a:t>线上监控</a:t>
                  </a:r>
                </a:p>
              </p:txBody>
            </p:sp>
            <p:sp>
              <p:nvSpPr>
                <p:cNvPr id="62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3543368"/>
                  <a:ext cx="3761195" cy="42102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将所有用户分为不同的桶，每次实验只上线到其中一个桶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观测实验效果良好之后再进行全量</a:t>
                  </a:r>
                </a:p>
              </p:txBody>
            </p:sp>
            <p:sp>
              <p:nvSpPr>
                <p:cNvPr id="63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4867276"/>
                  <a:ext cx="3761195" cy="42102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目前的召回只有三路，对某些用户起作用的可能只有一路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增加更细粒度的召回方式，比如基于机型、基于用户渠道等用于新用户的专项召回</a:t>
                  </a:r>
                </a:p>
              </p:txBody>
            </p:sp>
          </p:grpSp>
          <p:sp>
            <p:nvSpPr>
              <p:cNvPr id="47" name="Rectangle 34">
                <a:extLst>
                  <a:ext uri="{FF2B5EF4-FFF2-40B4-BE49-F238E27FC236}">
                    <a16:creationId xmlns:a16="http://schemas.microsoft.com/office/drawing/2014/main" id="{4FA114D3-AD9B-4E6B-85E1-507B60929F09}"/>
                  </a:ext>
                </a:extLst>
              </p:cNvPr>
              <p:cNvSpPr/>
              <p:nvPr/>
            </p:nvSpPr>
            <p:spPr>
              <a:xfrm>
                <a:off x="1193500" y="281554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457200"/>
                <a:r>
                  <a:rPr lang="zh-CN" altLang="en-US" dirty="0">
                    <a:solidFill>
                      <a:srgbClr val="373545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用户分桶</a:t>
                </a: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D1155CC0-09CF-47A6-80F1-CB2448B8E344}"/>
                  </a:ext>
                </a:extLst>
              </p:cNvPr>
              <p:cNvSpPr/>
              <p:nvPr/>
            </p:nvSpPr>
            <p:spPr>
              <a:xfrm>
                <a:off x="1193500" y="4139453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457200"/>
                <a:r>
                  <a:rPr lang="zh-CN" altLang="en-US" dirty="0">
                    <a:solidFill>
                      <a:srgbClr val="84ACB6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多路召回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D0C1A2-B528-43BA-968E-8A3E8CAE0987}"/>
                </a:ext>
              </a:extLst>
            </p:cNvPr>
            <p:cNvGrpSpPr/>
            <p:nvPr/>
          </p:nvGrpSpPr>
          <p:grpSpPr>
            <a:xfrm>
              <a:off x="1307468" y="2710116"/>
              <a:ext cx="2624780" cy="1338747"/>
              <a:chOff x="1307468" y="2924944"/>
              <a:chExt cx="2624780" cy="133874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70986A-81BF-4FB1-8835-624D992D011F}"/>
                  </a:ext>
                </a:extLst>
              </p:cNvPr>
              <p:cNvCxnSpPr/>
              <p:nvPr/>
            </p:nvCxnSpPr>
            <p:spPr>
              <a:xfrm>
                <a:off x="1307468" y="2924944"/>
                <a:ext cx="2624780" cy="672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CCFD0A-955B-417D-B159-AA3EB4849BBB}"/>
                  </a:ext>
                </a:extLst>
              </p:cNvPr>
              <p:cNvCxnSpPr/>
              <p:nvPr/>
            </p:nvCxnSpPr>
            <p:spPr>
              <a:xfrm>
                <a:off x="1307468" y="4263691"/>
                <a:ext cx="2624780" cy="0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71" y="6341338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后续功能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8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036685" y="-4782"/>
            <a:ext cx="7993221" cy="6997918"/>
            <a:chOff x="4020457" y="-4794"/>
            <a:chExt cx="7961086" cy="7015782"/>
          </a:xfrm>
        </p:grpSpPr>
        <p:sp>
          <p:nvSpPr>
            <p:cNvPr id="42" name="直角三角形 41"/>
            <p:cNvSpPr/>
            <p:nvPr/>
          </p:nvSpPr>
          <p:spPr>
            <a:xfrm rot="16200000" flipV="1">
              <a:off x="4020457" y="3472866"/>
              <a:ext cx="3410857" cy="341085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924800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4020457" y="13350"/>
              <a:ext cx="3410857" cy="341085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490858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9027886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608457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74515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0711543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1234057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800115" y="-4794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5656943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223001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60029" y="620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340600" y="28606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539343" y="122471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5119914" y="89071"/>
              <a:ext cx="181428" cy="688851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grpSp>
        <p:nvGrpSpPr>
          <p:cNvPr id="24" name="1">
            <a:extLst>
              <a:ext uri="{FF2B5EF4-FFF2-40B4-BE49-F238E27FC236}">
                <a16:creationId xmlns:a16="http://schemas.microsoft.com/office/drawing/2014/main" id="{959F6CB7-2E64-4FAC-9A23-AC917994A23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7071" y="1669937"/>
            <a:ext cx="9855246" cy="4601891"/>
            <a:chOff x="1307468" y="1697289"/>
            <a:chExt cx="2713719" cy="235157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D06D33-23B7-4808-904F-9CD3B1C10496}"/>
                </a:ext>
              </a:extLst>
            </p:cNvPr>
            <p:cNvGrpSpPr/>
            <p:nvPr/>
          </p:nvGrpSpPr>
          <p:grpSpPr>
            <a:xfrm>
              <a:off x="1410010" y="1697289"/>
              <a:ext cx="2611177" cy="2139515"/>
              <a:chOff x="1193500" y="1491638"/>
              <a:chExt cx="3761195" cy="213951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6B43150-20B1-4ECD-B9E2-8E1A978FF451}"/>
                  </a:ext>
                </a:extLst>
              </p:cNvPr>
              <p:cNvGrpSpPr/>
              <p:nvPr/>
            </p:nvGrpSpPr>
            <p:grpSpPr>
              <a:xfrm>
                <a:off x="1193500" y="1491638"/>
                <a:ext cx="3761195" cy="2139515"/>
                <a:chOff x="1317257" y="1824876"/>
                <a:chExt cx="3761195" cy="2139515"/>
              </a:xfrm>
            </p:grpSpPr>
            <p:sp>
              <p:nvSpPr>
                <p:cNvPr id="48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2126513"/>
                  <a:ext cx="3761195" cy="6258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目前的推荐系统中只有召回和粗排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收集环境特征、用户特征、物品特征等信息，离线侧训练</a:t>
                  </a:r>
                  <a:r>
                    <a:rPr lang="en-US" altLang="zh-CN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Ranking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模型（</a:t>
                  </a:r>
                  <a:r>
                    <a:rPr lang="en-US" altLang="zh-CN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LR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、</a:t>
                  </a:r>
                  <a:r>
                    <a:rPr lang="en-US" altLang="zh-CN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DNN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、</a:t>
                  </a:r>
                  <a:r>
                    <a:rPr lang="en-US" altLang="zh-CN" sz="1600" dirty="0" err="1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DeepFM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等）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实时推荐的时候，在线侧调用训练好的</a:t>
                  </a:r>
                  <a:r>
                    <a:rPr lang="en-US" altLang="zh-CN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Ranking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模型对电影进行打分和排序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涉及到</a:t>
                  </a:r>
                  <a:r>
                    <a:rPr lang="en-US" altLang="zh-CN" sz="1600" dirty="0" err="1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featureMaker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、</a:t>
                  </a:r>
                  <a:r>
                    <a:rPr lang="en-US" altLang="zh-CN" sz="1600" dirty="0" err="1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featureCollector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等多种策略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defTabSz="457200">
                    <a:lnSpc>
                      <a:spcPct val="120000"/>
                    </a:lnSpc>
                  </a:pPr>
                  <a:endParaRPr lang="zh-CN" altLang="en-US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</p:txBody>
            </p:sp>
            <p:sp>
              <p:nvSpPr>
                <p:cNvPr id="49" name="Rectangle 36">
                  <a:extLst>
                    <a:ext uri="{FF2B5EF4-FFF2-40B4-BE49-F238E27FC236}">
                      <a16:creationId xmlns:a16="http://schemas.microsoft.com/office/drawing/2014/main" id="{6EE275A1-F443-42E9-857F-B1A46573E0E8}"/>
                    </a:ext>
                  </a:extLst>
                </p:cNvPr>
                <p:cNvSpPr/>
                <p:nvPr/>
              </p:nvSpPr>
              <p:spPr>
                <a:xfrm>
                  <a:off x="1317257" y="1824876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defTabSz="457200"/>
                  <a:r>
                    <a:rPr lang="en-US" altLang="zh-CN" dirty="0">
                      <a:solidFill>
                        <a:srgbClr val="00B0F0"/>
                      </a:solidFill>
                      <a:latin typeface="方正粗宋简体" panose="03000509000000000000" pitchFamily="65" charset="-122"/>
                      <a:ea typeface="方正粗宋简体" panose="03000509000000000000" pitchFamily="65" charset="-122"/>
                    </a:rPr>
                    <a:t>Ranking</a:t>
                  </a:r>
                  <a:endParaRPr lang="zh-CN" altLang="en-US" dirty="0">
                    <a:solidFill>
                      <a:srgbClr val="00B0F0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endParaRPr>
                </a:p>
              </p:txBody>
            </p:sp>
            <p:sp>
              <p:nvSpPr>
                <p:cNvPr id="62" name="TextBox 35">
                  <a:extLst>
                    <a:ext uri="{FF2B5EF4-FFF2-40B4-BE49-F238E27FC236}">
                      <a16:creationId xmlns:a16="http://schemas.microsoft.com/office/drawing/2014/main" id="{07FFC48A-851B-4CCF-8C93-FC92D4BDF1F3}"/>
                    </a:ext>
                  </a:extLst>
                </p:cNvPr>
                <p:cNvSpPr txBox="1"/>
                <p:nvPr/>
              </p:nvSpPr>
              <p:spPr>
                <a:xfrm>
                  <a:off x="1317257" y="3436745"/>
                  <a:ext cx="3761195" cy="5276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目前重排策略较为简单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  <a:p>
                  <a:pPr marL="285750" indent="-285750" defTabSz="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方正清刻本悦宋简体" panose="02000000000000000000" pitchFamily="2" charset="-122"/>
                      <a:ea typeface="方正清刻本悦宋简体" panose="02000000000000000000" pitchFamily="2" charset="-122"/>
                    </a:rPr>
                    <a:t>可以通过一些运营规则（内容排版、大型热点等）和多样性规则，最终呈现每一刷的电影</a:t>
                  </a:r>
                  <a:endParaRPr lang="en-US" altLang="zh-CN" sz="1600" dirty="0">
                    <a:solidFill>
                      <a:prstClr val="black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endParaRPr>
                </a:p>
              </p:txBody>
            </p:sp>
          </p:grpSp>
          <p:sp>
            <p:nvSpPr>
              <p:cNvPr id="47" name="Rectangle 34">
                <a:extLst>
                  <a:ext uri="{FF2B5EF4-FFF2-40B4-BE49-F238E27FC236}">
                    <a16:creationId xmlns:a16="http://schemas.microsoft.com/office/drawing/2014/main" id="{4FA114D3-AD9B-4E6B-85E1-507B60929F09}"/>
                  </a:ext>
                </a:extLst>
              </p:cNvPr>
              <p:cNvSpPr/>
              <p:nvPr/>
            </p:nvSpPr>
            <p:spPr>
              <a:xfrm>
                <a:off x="1193500" y="281554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457200"/>
                <a:r>
                  <a:rPr lang="en-US" altLang="zh-CN" dirty="0">
                    <a:solidFill>
                      <a:srgbClr val="373545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Reranking</a:t>
                </a:r>
                <a:endParaRPr lang="zh-CN" altLang="en-US" dirty="0">
                  <a:solidFill>
                    <a:srgbClr val="373545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D0C1A2-B528-43BA-968E-8A3E8CAE0987}"/>
                </a:ext>
              </a:extLst>
            </p:cNvPr>
            <p:cNvGrpSpPr/>
            <p:nvPr/>
          </p:nvGrpSpPr>
          <p:grpSpPr>
            <a:xfrm>
              <a:off x="1307468" y="2849285"/>
              <a:ext cx="2624780" cy="1199578"/>
              <a:chOff x="1307468" y="3064113"/>
              <a:chExt cx="2624780" cy="1199578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70986A-81BF-4FB1-8835-624D992D011F}"/>
                  </a:ext>
                </a:extLst>
              </p:cNvPr>
              <p:cNvCxnSpPr/>
              <p:nvPr/>
            </p:nvCxnSpPr>
            <p:spPr>
              <a:xfrm>
                <a:off x="1307468" y="3064113"/>
                <a:ext cx="2624780" cy="672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CCFD0A-955B-417D-B159-AA3EB4849BBB}"/>
                  </a:ext>
                </a:extLst>
              </p:cNvPr>
              <p:cNvCxnSpPr/>
              <p:nvPr/>
            </p:nvCxnSpPr>
            <p:spPr>
              <a:xfrm>
                <a:off x="1307468" y="4263691"/>
                <a:ext cx="2624780" cy="0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71" y="6341338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后续功能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434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蓝白系\牛天晓5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8" b="1491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189764" y="1764085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4</a:t>
            </a:r>
            <a:endParaRPr lang="zh-CN" altLang="en-US" sz="10666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5469412" y="330806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后端</a:t>
            </a:r>
          </a:p>
        </p:txBody>
      </p:sp>
      <p:pic>
        <p:nvPicPr>
          <p:cNvPr id="9" name="Picture 5" descr="C:\Users\ADMINI~1\AppData\Local\Temp\360zip$Temp\360$4\标志_红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8" y="3875336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3CE82D-0330-3A46-80BC-BAD723CFE819}"/>
              </a:ext>
            </a:extLst>
          </p:cNvPr>
          <p:cNvSpPr/>
          <p:nvPr/>
        </p:nvSpPr>
        <p:spPr>
          <a:xfrm>
            <a:off x="2669077" y="4276013"/>
            <a:ext cx="6809175" cy="36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林殷年</a:t>
            </a:r>
            <a:endParaRPr lang="en-US" altLang="zh-CN" sz="1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6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/>
          <p:cNvSpPr/>
          <p:nvPr/>
        </p:nvSpPr>
        <p:spPr>
          <a:xfrm>
            <a:off x="878934" y="4659998"/>
            <a:ext cx="689739" cy="6852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4</a:t>
            </a:r>
          </a:p>
        </p:txBody>
      </p:sp>
      <p:sp>
        <p:nvSpPr>
          <p:cNvPr id="38" name="Rectangle 6"/>
          <p:cNvSpPr/>
          <p:nvPr/>
        </p:nvSpPr>
        <p:spPr>
          <a:xfrm>
            <a:off x="878934" y="1729185"/>
            <a:ext cx="689739" cy="685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1</a:t>
            </a:r>
          </a:p>
        </p:txBody>
      </p:sp>
      <p:sp>
        <p:nvSpPr>
          <p:cNvPr id="41" name="Rectangle 7"/>
          <p:cNvSpPr/>
          <p:nvPr/>
        </p:nvSpPr>
        <p:spPr>
          <a:xfrm>
            <a:off x="878934" y="2706123"/>
            <a:ext cx="689739" cy="685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2</a:t>
            </a:r>
          </a:p>
        </p:txBody>
      </p:sp>
      <p:sp>
        <p:nvSpPr>
          <p:cNvPr id="44" name="Rectangle 8"/>
          <p:cNvSpPr/>
          <p:nvPr/>
        </p:nvSpPr>
        <p:spPr>
          <a:xfrm>
            <a:off x="878934" y="3683061"/>
            <a:ext cx="689739" cy="6852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3</a:t>
            </a:r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B60A5EEC-2BB9-43E9-B3A5-6AA6430CCEA2}"/>
              </a:ext>
            </a:extLst>
          </p:cNvPr>
          <p:cNvSpPr/>
          <p:nvPr/>
        </p:nvSpPr>
        <p:spPr>
          <a:xfrm flipH="1">
            <a:off x="1700267" y="1965504"/>
            <a:ext cx="3723760" cy="30473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6694" tIns="0" rIns="86694" bIns="0" rtlCol="0" anchor="t"/>
          <a:lstStyle/>
          <a:p>
            <a:pPr defTabSz="457200"/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完成后端模块架构设计</a:t>
            </a:r>
          </a:p>
        </p:txBody>
      </p:sp>
      <p:sp>
        <p:nvSpPr>
          <p:cNvPr id="64" name="Rectangle 42">
            <a:extLst>
              <a:ext uri="{FF2B5EF4-FFF2-40B4-BE49-F238E27FC236}">
                <a16:creationId xmlns:a16="http://schemas.microsoft.com/office/drawing/2014/main" id="{B60A5EEC-2BB9-43E9-B3A5-6AA6430CCEA2}"/>
              </a:ext>
            </a:extLst>
          </p:cNvPr>
          <p:cNvSpPr/>
          <p:nvPr/>
        </p:nvSpPr>
        <p:spPr>
          <a:xfrm flipH="1">
            <a:off x="1700267" y="2903412"/>
            <a:ext cx="3723760" cy="30473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6694" tIns="0" rIns="86694" bIns="0" rtlCol="0" anchor="t"/>
          <a:lstStyle/>
          <a:p>
            <a:pPr defTabSz="457200"/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完成数据库模式设计</a:t>
            </a:r>
          </a:p>
        </p:txBody>
      </p:sp>
      <p:sp>
        <p:nvSpPr>
          <p:cNvPr id="67" name="Rectangle 42">
            <a:extLst>
              <a:ext uri="{FF2B5EF4-FFF2-40B4-BE49-F238E27FC236}">
                <a16:creationId xmlns:a16="http://schemas.microsoft.com/office/drawing/2014/main" id="{B60A5EEC-2BB9-43E9-B3A5-6AA6430CCEA2}"/>
              </a:ext>
            </a:extLst>
          </p:cNvPr>
          <p:cNvSpPr/>
          <p:nvPr/>
        </p:nvSpPr>
        <p:spPr>
          <a:xfrm flipH="1">
            <a:off x="1700266" y="3884375"/>
            <a:ext cx="3916283" cy="30473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6694" tIns="0" rIns="86694" bIns="0" rtlCol="0" anchor="t"/>
          <a:lstStyle/>
          <a:p>
            <a:pPr defTabSz="457200"/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基本实现数据库接口与功能模块</a:t>
            </a:r>
          </a:p>
        </p:txBody>
      </p:sp>
      <p:sp>
        <p:nvSpPr>
          <p:cNvPr id="76" name="Rectangle 42">
            <a:extLst>
              <a:ext uri="{FF2B5EF4-FFF2-40B4-BE49-F238E27FC236}">
                <a16:creationId xmlns:a16="http://schemas.microsoft.com/office/drawing/2014/main" id="{B60A5EEC-2BB9-43E9-B3A5-6AA6430CCEA2}"/>
              </a:ext>
            </a:extLst>
          </p:cNvPr>
          <p:cNvSpPr/>
          <p:nvPr/>
        </p:nvSpPr>
        <p:spPr>
          <a:xfrm flipH="1">
            <a:off x="1700267" y="4850239"/>
            <a:ext cx="3723760" cy="30473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6694" tIns="0" rIns="86694" bIns="0" rtlCol="0" anchor="t"/>
          <a:lstStyle/>
          <a:p>
            <a:pPr defTabSz="457200"/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不足与反思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37" y="1921428"/>
            <a:ext cx="5020300" cy="3428290"/>
          </a:xfrm>
          <a:prstGeom prst="rect">
            <a:avLst/>
          </a:prstGeom>
        </p:spPr>
      </p:pic>
      <p:pic>
        <p:nvPicPr>
          <p:cNvPr id="34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060" y="513117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3067333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后端部分完成情况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451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060" y="513117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2708260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数据库概念设计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8E00BF-8C63-460C-B0EE-7C8CFD618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6" y="1238504"/>
            <a:ext cx="8779139" cy="55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060" y="513117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09997" y="1116013"/>
            <a:ext cx="682017" cy="354447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后端功能模块设计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17FC14-2909-4F8F-9295-042DDF402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44" y="963450"/>
            <a:ext cx="11525227" cy="612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2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060" y="513117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248816" y="1188021"/>
            <a:ext cx="3567534" cy="95915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MySQL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模式设计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endParaRPr lang="zh-CN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1A3BB4-EA39-478D-B2FE-446D47AF4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26" y="1270313"/>
            <a:ext cx="6431269" cy="53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9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谢昊\_DSC8429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8" b="335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188722" y="1827426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6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1</a:t>
            </a:r>
            <a:endParaRPr kumimoji="0" lang="zh-CN" altLang="en-US" sz="106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4435864" y="3349126"/>
            <a:ext cx="282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    </a:t>
            </a:r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总体框架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Microsoft JhengHei Light" panose="020B0304030504040204" pitchFamily="34" charset="-122"/>
            </a:endParaRPr>
          </a:p>
        </p:txBody>
      </p:sp>
      <p:pic>
        <p:nvPicPr>
          <p:cNvPr id="3077" name="Picture 5" descr="C:\Users\ADMINI~1\AppData\Local\Temp\360zip$Temp\360$4\标志_红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8" y="3875336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CE9761-5B3A-994B-BFE4-401E153A1D69}"/>
              </a:ext>
            </a:extLst>
          </p:cNvPr>
          <p:cNvSpPr/>
          <p:nvPr/>
        </p:nvSpPr>
        <p:spPr>
          <a:xfrm>
            <a:off x="2669077" y="4276013"/>
            <a:ext cx="6809175" cy="36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王尧</a:t>
            </a:r>
            <a:endParaRPr lang="en-US" altLang="zh-CN" sz="1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26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060" y="513117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248816" y="1188021"/>
            <a:ext cx="3567534" cy="959150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HBase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模式设计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endParaRPr lang="zh-CN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7" name="文本框 37">
            <a:extLst>
              <a:ext uri="{FF2B5EF4-FFF2-40B4-BE49-F238E27FC236}">
                <a16:creationId xmlns:a16="http://schemas.microsoft.com/office/drawing/2014/main" id="{CE2FCBD7-D367-4C1B-896D-94D3EDEB8ACD}"/>
              </a:ext>
            </a:extLst>
          </p:cNvPr>
          <p:cNvSpPr txBox="1"/>
          <p:nvPr/>
        </p:nvSpPr>
        <p:spPr>
          <a:xfrm>
            <a:off x="261830" y="2441805"/>
            <a:ext cx="5138695" cy="354447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Table “movies”</a:t>
            </a:r>
          </a:p>
          <a:p>
            <a:pPr defTabSz="964278"/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	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存放电影相关信息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Table “feedback”</a:t>
            </a:r>
          </a:p>
          <a:p>
            <a:pPr defTabSz="964278"/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	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存放用户反馈信息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Table “Recommendation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”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	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存放推荐信息</a:t>
            </a:r>
          </a:p>
        </p:txBody>
      </p:sp>
    </p:spTree>
    <p:extLst>
      <p:ext uri="{BB962C8B-B14F-4D97-AF65-F5344CB8AC3E}">
        <p14:creationId xmlns:p14="http://schemas.microsoft.com/office/powerpoint/2010/main" val="302934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"/>
          <p:cNvGrpSpPr>
            <a:grpSpLocks/>
          </p:cNvGrpSpPr>
          <p:nvPr/>
        </p:nvGrpSpPr>
        <p:grpSpPr bwMode="auto">
          <a:xfrm>
            <a:off x="0" y="1200835"/>
            <a:ext cx="3744342" cy="5372673"/>
            <a:chOff x="2123730" y="1471374"/>
            <a:chExt cx="2160238" cy="4281176"/>
          </a:xfrm>
        </p:grpSpPr>
        <p:sp>
          <p:nvSpPr>
            <p:cNvPr id="12" name="右箭头 24"/>
            <p:cNvSpPr/>
            <p:nvPr/>
          </p:nvSpPr>
          <p:spPr>
            <a:xfrm>
              <a:off x="2123730" y="1471374"/>
              <a:ext cx="2160238" cy="858775"/>
            </a:xfrm>
            <a:prstGeom prst="rightArrow">
              <a:avLst>
                <a:gd name="adj1" fmla="val 64939"/>
                <a:gd name="adj2" fmla="val 64858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200"/>
              <a:r>
                <a:rPr lang="zh-CN" altLang="en-US" sz="1800" dirty="0">
                  <a:solidFill>
                    <a:srgbClr val="FFFFFF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登录</a:t>
              </a:r>
              <a:r>
                <a:rPr lang="en-US" altLang="zh-CN" sz="1800" dirty="0">
                  <a:solidFill>
                    <a:srgbClr val="FFFFFF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&amp;</a:t>
              </a:r>
              <a:r>
                <a:rPr lang="zh-CN" altLang="en-US" sz="1800" dirty="0">
                  <a:solidFill>
                    <a:srgbClr val="FFFFFF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注册相关接口</a:t>
              </a:r>
              <a:endParaRPr lang="zh-CN" altLang="zh-CN" sz="1800" dirty="0">
                <a:solidFill>
                  <a:srgbClr val="FFFFF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3" name="右箭头 25"/>
            <p:cNvSpPr/>
            <p:nvPr/>
          </p:nvSpPr>
          <p:spPr>
            <a:xfrm>
              <a:off x="2123730" y="2330148"/>
              <a:ext cx="2160238" cy="858776"/>
            </a:xfrm>
            <a:prstGeom prst="rightArrow">
              <a:avLst>
                <a:gd name="adj1" fmla="val 64939"/>
                <a:gd name="adj2" fmla="val 64858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200"/>
              <a:r>
                <a:rPr lang="zh-CN" altLang="en-US" sz="1800" dirty="0">
                  <a:solidFill>
                    <a:srgbClr val="FFFFFF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用户信息管理相关接口</a:t>
              </a:r>
              <a:endParaRPr lang="zh-CN" altLang="zh-CN" sz="1800" dirty="0">
                <a:solidFill>
                  <a:srgbClr val="FFFFF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4" name="右箭头 26"/>
            <p:cNvSpPr/>
            <p:nvPr/>
          </p:nvSpPr>
          <p:spPr>
            <a:xfrm>
              <a:off x="2123730" y="3188924"/>
              <a:ext cx="2160238" cy="858775"/>
            </a:xfrm>
            <a:prstGeom prst="rightArrow">
              <a:avLst>
                <a:gd name="adj1" fmla="val 64939"/>
                <a:gd name="adj2" fmla="val 64858"/>
              </a:avLst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200"/>
              <a:r>
                <a:rPr lang="zh-CN" altLang="en-US" sz="1800" dirty="0">
                  <a:solidFill>
                    <a:srgbClr val="FFFFFF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电影信息交互接口</a:t>
              </a:r>
              <a:endParaRPr lang="zh-CN" altLang="zh-CN" sz="1800" dirty="0">
                <a:solidFill>
                  <a:srgbClr val="FFFFF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5" name="右箭头 27"/>
            <p:cNvSpPr/>
            <p:nvPr/>
          </p:nvSpPr>
          <p:spPr>
            <a:xfrm>
              <a:off x="2123730" y="4047699"/>
              <a:ext cx="2160238" cy="857188"/>
            </a:xfrm>
            <a:prstGeom prst="rightArrow">
              <a:avLst>
                <a:gd name="adj1" fmla="val 64939"/>
                <a:gd name="adj2" fmla="val 64858"/>
              </a:avLst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200"/>
              <a:r>
                <a:rPr lang="zh-CN" altLang="en-US" sz="1800" dirty="0">
                  <a:solidFill>
                    <a:srgbClr val="FFFFFF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反馈信息交互接口</a:t>
              </a:r>
              <a:endParaRPr lang="zh-CN" altLang="zh-CN" sz="1800" dirty="0">
                <a:solidFill>
                  <a:srgbClr val="FFFFF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6" name="右箭头 28"/>
            <p:cNvSpPr/>
            <p:nvPr/>
          </p:nvSpPr>
          <p:spPr>
            <a:xfrm>
              <a:off x="2123730" y="4893775"/>
              <a:ext cx="2160238" cy="858775"/>
            </a:xfrm>
            <a:prstGeom prst="rightArrow">
              <a:avLst>
                <a:gd name="adj1" fmla="val 64939"/>
                <a:gd name="adj2" fmla="val 64858"/>
              </a:avLst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200"/>
              <a:r>
                <a:rPr lang="zh-CN" altLang="en-US" sz="1800" dirty="0">
                  <a:solidFill>
                    <a:srgbClr val="FFFFFF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其他接口</a:t>
              </a:r>
              <a:endParaRPr lang="zh-CN" altLang="zh-CN" sz="1800" dirty="0">
                <a:solidFill>
                  <a:srgbClr val="FFFFF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sp>
        <p:nvSpPr>
          <p:cNvPr id="17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399547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前后端</a:t>
            </a:r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Restful API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接口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0" name="文本框 37">
            <a:extLst>
              <a:ext uri="{FF2B5EF4-FFF2-40B4-BE49-F238E27FC236}">
                <a16:creationId xmlns:a16="http://schemas.microsoft.com/office/drawing/2014/main" id="{9BA71AF9-9302-4E80-A454-5012FABD1511}"/>
              </a:ext>
            </a:extLst>
          </p:cNvPr>
          <p:cNvSpPr txBox="1"/>
          <p:nvPr/>
        </p:nvSpPr>
        <p:spPr>
          <a:xfrm>
            <a:off x="4536430" y="2628181"/>
            <a:ext cx="5580841" cy="225181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对前后端分离相关技术不是很熟悉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采用</a:t>
            </a:r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Django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自带的</a:t>
            </a:r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template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特性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数据与视图分离</a:t>
            </a:r>
          </a:p>
        </p:txBody>
      </p:sp>
    </p:spTree>
    <p:extLst>
      <p:ext uri="{BB962C8B-B14F-4D97-AF65-F5344CB8AC3E}">
        <p14:creationId xmlns:p14="http://schemas.microsoft.com/office/powerpoint/2010/main" val="7847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6"/>
          <p:cNvSpPr/>
          <p:nvPr/>
        </p:nvSpPr>
        <p:spPr>
          <a:xfrm>
            <a:off x="878934" y="1729185"/>
            <a:ext cx="689739" cy="685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1</a:t>
            </a:r>
          </a:p>
        </p:txBody>
      </p:sp>
      <p:sp>
        <p:nvSpPr>
          <p:cNvPr id="41" name="Rectangle 7"/>
          <p:cNvSpPr/>
          <p:nvPr/>
        </p:nvSpPr>
        <p:spPr>
          <a:xfrm>
            <a:off x="878934" y="2706123"/>
            <a:ext cx="689739" cy="685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2</a:t>
            </a:r>
          </a:p>
        </p:txBody>
      </p:sp>
      <p:sp>
        <p:nvSpPr>
          <p:cNvPr id="44" name="Rectangle 8"/>
          <p:cNvSpPr/>
          <p:nvPr/>
        </p:nvSpPr>
        <p:spPr>
          <a:xfrm>
            <a:off x="878934" y="3683061"/>
            <a:ext cx="689739" cy="6852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3</a:t>
            </a:r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B60A5EEC-2BB9-43E9-B3A5-6AA6430CCEA2}"/>
              </a:ext>
            </a:extLst>
          </p:cNvPr>
          <p:cNvSpPr/>
          <p:nvPr/>
        </p:nvSpPr>
        <p:spPr>
          <a:xfrm flipH="1">
            <a:off x="1700267" y="1965504"/>
            <a:ext cx="3723760" cy="30473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6694" tIns="0" rIns="86694" bIns="0" rtlCol="0" anchor="t"/>
          <a:lstStyle/>
          <a:p>
            <a:pPr defTabSz="457200"/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Redis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运行内存不足</a:t>
            </a:r>
          </a:p>
        </p:txBody>
      </p:sp>
      <p:sp>
        <p:nvSpPr>
          <p:cNvPr id="64" name="Rectangle 42">
            <a:extLst>
              <a:ext uri="{FF2B5EF4-FFF2-40B4-BE49-F238E27FC236}">
                <a16:creationId xmlns:a16="http://schemas.microsoft.com/office/drawing/2014/main" id="{B60A5EEC-2BB9-43E9-B3A5-6AA6430CCEA2}"/>
              </a:ext>
            </a:extLst>
          </p:cNvPr>
          <p:cNvSpPr/>
          <p:nvPr/>
        </p:nvSpPr>
        <p:spPr>
          <a:xfrm flipH="1">
            <a:off x="1700267" y="2903412"/>
            <a:ext cx="3723760" cy="30473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6694" tIns="0" rIns="86694" bIns="0" rtlCol="0" anchor="t"/>
          <a:lstStyle/>
          <a:p>
            <a:pPr defTabSz="457200"/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缓存机制实现不理想</a:t>
            </a:r>
          </a:p>
        </p:txBody>
      </p:sp>
      <p:sp>
        <p:nvSpPr>
          <p:cNvPr id="67" name="Rectangle 42">
            <a:extLst>
              <a:ext uri="{FF2B5EF4-FFF2-40B4-BE49-F238E27FC236}">
                <a16:creationId xmlns:a16="http://schemas.microsoft.com/office/drawing/2014/main" id="{B60A5EEC-2BB9-43E9-B3A5-6AA6430CCEA2}"/>
              </a:ext>
            </a:extLst>
          </p:cNvPr>
          <p:cNvSpPr/>
          <p:nvPr/>
        </p:nvSpPr>
        <p:spPr>
          <a:xfrm flipH="1">
            <a:off x="1700267" y="3884375"/>
            <a:ext cx="3723760" cy="30473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6694" tIns="0" rIns="86694" bIns="0" rtlCol="0" anchor="t"/>
          <a:lstStyle/>
          <a:p>
            <a:pPr defTabSz="457200"/>
            <a:r>
              <a:rPr lang="en-US" altLang="zh-CN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Hbase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多版本功能</a:t>
            </a:r>
          </a:p>
        </p:txBody>
      </p:sp>
      <p:pic>
        <p:nvPicPr>
          <p:cNvPr id="34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060" y="513117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990115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不足与反思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4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谢昊\_DSC8429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8" b="335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188722" y="1827426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5</a:t>
            </a:r>
            <a:endParaRPr kumimoji="0" lang="zh-CN" altLang="en-US" sz="106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4824462" y="3340784"/>
            <a:ext cx="1794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    </a:t>
            </a:r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前端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Microsoft JhengHei Light" panose="020B0304030504040204" pitchFamily="34" charset="-122"/>
            </a:endParaRPr>
          </a:p>
        </p:txBody>
      </p:sp>
      <p:pic>
        <p:nvPicPr>
          <p:cNvPr id="3077" name="Picture 5" descr="C:\Users\ADMINI~1\AppData\Local\Temp\360zip$Temp\360$4\标志_红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8" y="3875336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391F42-5081-E34A-98E2-E5858E57D2E0}"/>
              </a:ext>
            </a:extLst>
          </p:cNvPr>
          <p:cNvSpPr/>
          <p:nvPr/>
        </p:nvSpPr>
        <p:spPr>
          <a:xfrm>
            <a:off x="2669077" y="4276013"/>
            <a:ext cx="6809175" cy="36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黄港</a:t>
            </a:r>
            <a:endParaRPr lang="en-US" altLang="zh-CN" sz="1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19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5271693" y="2857089"/>
            <a:ext cx="1133801" cy="1126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5401974" y="2986516"/>
            <a:ext cx="873235" cy="86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990115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marL="0" marR="0" lvl="0" indent="0" algn="l" defTabSz="96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用户流程图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pic>
        <p:nvPicPr>
          <p:cNvPr id="19" name="Picture 2" descr="C:\Users\ADMINI~1\AppData\Local\Temp\360zip$Temp\360$5\标志（反白，在深色背景下使用）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83" y="3113465"/>
            <a:ext cx="613615" cy="6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1EC8F32-2EFF-4504-ACB7-76DE12AB5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406" y="893387"/>
            <a:ext cx="583264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1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5271693" y="2857089"/>
            <a:ext cx="1133801" cy="1126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5401974" y="2986516"/>
            <a:ext cx="873235" cy="86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marL="0" marR="0" lvl="0" indent="0" algn="l" defTabSz="96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游客推荐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pic>
        <p:nvPicPr>
          <p:cNvPr id="19" name="Picture 2" descr="C:\Users\ADMINI~1\AppData\Local\Temp\360zip$Temp\360$5\标志（反白，在深色背景下使用）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83" y="3113465"/>
            <a:ext cx="613615" cy="6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4A578E-6B77-487A-8709-2405EA881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56" y="1003088"/>
            <a:ext cx="7776864" cy="537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5271693" y="2857089"/>
            <a:ext cx="1133801" cy="1126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5401974" y="2986516"/>
            <a:ext cx="873235" cy="86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58848DED-BC8A-444A-84B3-FAF812D8052E}"/>
              </a:ext>
            </a:extLst>
          </p:cNvPr>
          <p:cNvSpPr txBox="1"/>
          <p:nvPr/>
        </p:nvSpPr>
        <p:spPr>
          <a:xfrm>
            <a:off x="994419" y="2872747"/>
            <a:ext cx="2024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rPr>
              <a:t>用户注册和登录界面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marL="0" marR="0" lvl="0" indent="0" algn="l" defTabSz="96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注册登录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pic>
        <p:nvPicPr>
          <p:cNvPr id="19" name="Picture 2" descr="C:\Users\ADMINI~1\AppData\Local\Temp\360zip$Temp\360$5\标志（反白，在深色背景下使用）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83" y="3113465"/>
            <a:ext cx="613615" cy="6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C4561B-DB8C-4BAE-9301-EB84089DB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342" y="1116013"/>
            <a:ext cx="7156654" cy="488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C:\Users\Administrator\Desktop\蓝白系\李坤宜（5）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4"/>
          <a:stretch/>
        </p:blipFill>
        <p:spPr bwMode="auto">
          <a:xfrm>
            <a:off x="4730872" y="0"/>
            <a:ext cx="7510343" cy="68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4">
            <a:extLst>
              <a:ext uri="{FF2B5EF4-FFF2-40B4-BE49-F238E27FC236}">
                <a16:creationId xmlns:a16="http://schemas.microsoft.com/office/drawing/2014/main" id="{9A2EF223-C63C-4CF7-AE42-21E1F6B9E2F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62466" y="0"/>
            <a:ext cx="4468045" cy="684054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1" name="3">
            <a:extLst>
              <a:ext uri="{FF2B5EF4-FFF2-40B4-BE49-F238E27FC236}">
                <a16:creationId xmlns:a16="http://schemas.microsoft.com/office/drawing/2014/main" id="{767C3880-699C-4DE8-8787-565CEBAE637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 flipH="1">
            <a:off x="4565253" y="1"/>
            <a:ext cx="331234" cy="547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3459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759468">
            <a:off x="5271693" y="2857089"/>
            <a:ext cx="1133801" cy="1126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759468">
            <a:off x="5401974" y="2986516"/>
            <a:ext cx="873235" cy="86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3067333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marL="0" marR="0" lvl="0" indent="0" algn="l" defTabSz="96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完善修改个人资料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pic>
        <p:nvPicPr>
          <p:cNvPr id="19" name="Picture 2" descr="C:\Users\ADMINI~1\AppData\Local\Temp\360zip$Temp\360$5\标志（反白，在深色背景下使用）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83" y="3113465"/>
            <a:ext cx="613615" cy="6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A151A1-182D-49A6-83F5-05167E488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448" y="1477913"/>
            <a:ext cx="4389235" cy="47324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92B2E4-261C-4F98-956C-10DF58885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1726" y="1477913"/>
            <a:ext cx="4701656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5271693" y="2857089"/>
            <a:ext cx="1133801" cy="1126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5401974" y="2986516"/>
            <a:ext cx="873235" cy="86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marL="0" marR="0" lvl="0" indent="0" algn="l" defTabSz="96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推荐页面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pic>
        <p:nvPicPr>
          <p:cNvPr id="19" name="Picture 2" descr="C:\Users\ADMINI~1\AppData\Local\Temp\360zip$Temp\360$5\标志（反白，在深色背景下使用）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83" y="3113465"/>
            <a:ext cx="613615" cy="6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007B21-862F-4B6B-A21C-FE19A994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898" y="893784"/>
            <a:ext cx="7602500" cy="54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5271693" y="2857089"/>
            <a:ext cx="1133801" cy="1126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5401974" y="2986516"/>
            <a:ext cx="873235" cy="86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marL="0" marR="0" lvl="0" indent="0" algn="l" defTabSz="96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详细介绍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pic>
        <p:nvPicPr>
          <p:cNvPr id="19" name="Picture 2" descr="C:\Users\ADMINI~1\AppData\Local\Temp\360zip$Temp\360$5\标志（反白，在深色背景下使用）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83" y="3113465"/>
            <a:ext cx="613615" cy="6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C9E45E-E59B-443C-A331-05836548E2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80" t="2832"/>
          <a:stretch/>
        </p:blipFill>
        <p:spPr>
          <a:xfrm>
            <a:off x="3312294" y="1121001"/>
            <a:ext cx="4687884" cy="45985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65DC6F-6CFF-4BE3-911E-F5E16C3AB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991" y="2379367"/>
            <a:ext cx="1341236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5">
            <a:extLst>
              <a:ext uri="{FF2B5EF4-FFF2-40B4-BE49-F238E27FC236}">
                <a16:creationId xmlns:a16="http://schemas.microsoft.com/office/drawing/2014/main" id="{BC53F4D6-63C8-4C79-A2C3-AA029F2BF06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320943" y="4537972"/>
            <a:ext cx="5315349" cy="970652"/>
            <a:chOff x="6368009" y="4407884"/>
            <a:chExt cx="4640226" cy="852958"/>
          </a:xfrm>
        </p:grpSpPr>
        <p:sp>
          <p:nvSpPr>
            <p:cNvPr id="16" name="Freeform: Shape 1">
              <a:extLst>
                <a:ext uri="{FF2B5EF4-FFF2-40B4-BE49-F238E27FC236}">
                  <a16:creationId xmlns:a16="http://schemas.microsoft.com/office/drawing/2014/main" id="{C34E3E12-5AD1-4010-86D4-430A42903504}"/>
                </a:ext>
              </a:extLst>
            </p:cNvPr>
            <p:cNvSpPr/>
            <p:nvPr/>
          </p:nvSpPr>
          <p:spPr>
            <a:xfrm rot="10800000" flipH="1">
              <a:off x="6368009" y="4407884"/>
              <a:ext cx="4640226" cy="852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6" y="0"/>
                  </a:moveTo>
                  <a:cubicBezTo>
                    <a:pt x="1414" y="0"/>
                    <a:pt x="1414" y="0"/>
                    <a:pt x="1414" y="0"/>
                  </a:cubicBezTo>
                  <a:cubicBezTo>
                    <a:pt x="595" y="0"/>
                    <a:pt x="0" y="4185"/>
                    <a:pt x="0" y="9315"/>
                  </a:cubicBezTo>
                  <a:cubicBezTo>
                    <a:pt x="0" y="14445"/>
                    <a:pt x="595" y="18563"/>
                    <a:pt x="1414" y="18563"/>
                  </a:cubicBezTo>
                  <a:cubicBezTo>
                    <a:pt x="10354" y="18563"/>
                    <a:pt x="10354" y="18563"/>
                    <a:pt x="10354" y="18563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59" y="18563"/>
                    <a:pt x="11259" y="18563"/>
                    <a:pt x="11259" y="18563"/>
                  </a:cubicBezTo>
                  <a:cubicBezTo>
                    <a:pt x="20186" y="18563"/>
                    <a:pt x="20186" y="18563"/>
                    <a:pt x="20186" y="18563"/>
                  </a:cubicBezTo>
                  <a:cubicBezTo>
                    <a:pt x="21005" y="18563"/>
                    <a:pt x="21600" y="14445"/>
                    <a:pt x="21600" y="9315"/>
                  </a:cubicBezTo>
                  <a:cubicBezTo>
                    <a:pt x="21600" y="4185"/>
                    <a:pt x="21005" y="0"/>
                    <a:pt x="20186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30AE5795-8D81-414E-B0C1-7361C3445C8F}"/>
                </a:ext>
              </a:extLst>
            </p:cNvPr>
            <p:cNvSpPr/>
            <p:nvPr/>
          </p:nvSpPr>
          <p:spPr>
            <a:xfrm>
              <a:off x="6492032" y="4634277"/>
              <a:ext cx="508817" cy="5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000000"/>
                  </a:solidFill>
                </a:defRPr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宋简体" panose="03000509000000000000" pitchFamily="65" charset="-122"/>
                  <a:ea typeface="方正粗宋简体" panose="03000509000000000000" pitchFamily="65" charset="-122"/>
                  <a:cs typeface="+mn-cs"/>
                </a:rPr>
                <a:t>5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BA67BD42-4987-4B6C-A914-6B3D10027A21}"/>
                </a:ext>
              </a:extLst>
            </p:cNvPr>
            <p:cNvSpPr txBox="1"/>
            <p:nvPr/>
          </p:nvSpPr>
          <p:spPr>
            <a:xfrm>
              <a:off x="7270692" y="4578926"/>
              <a:ext cx="3416320" cy="5871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前端框架：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Js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、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D3.js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4">
            <a:extLst>
              <a:ext uri="{FF2B5EF4-FFF2-40B4-BE49-F238E27FC236}">
                <a16:creationId xmlns:a16="http://schemas.microsoft.com/office/drawing/2014/main" id="{C46AEB26-35EF-492D-A81C-B4D02FF6DC4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003709" y="3840906"/>
            <a:ext cx="5315349" cy="970652"/>
            <a:chOff x="6368009" y="3795339"/>
            <a:chExt cx="4640226" cy="852958"/>
          </a:xfrm>
        </p:grpSpPr>
        <p:sp>
          <p:nvSpPr>
            <p:cNvPr id="20" name="Freeform: Shape 2">
              <a:extLst>
                <a:ext uri="{FF2B5EF4-FFF2-40B4-BE49-F238E27FC236}">
                  <a16:creationId xmlns:a16="http://schemas.microsoft.com/office/drawing/2014/main" id="{50B8C5C4-89EA-45B0-BBF3-16320841A0FD}"/>
                </a:ext>
              </a:extLst>
            </p:cNvPr>
            <p:cNvSpPr/>
            <p:nvPr/>
          </p:nvSpPr>
          <p:spPr>
            <a:xfrm>
              <a:off x="6368009" y="3795339"/>
              <a:ext cx="4640226" cy="852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6" y="0"/>
                  </a:moveTo>
                  <a:cubicBezTo>
                    <a:pt x="1414" y="0"/>
                    <a:pt x="1414" y="0"/>
                    <a:pt x="1414" y="0"/>
                  </a:cubicBezTo>
                  <a:cubicBezTo>
                    <a:pt x="595" y="0"/>
                    <a:pt x="0" y="4185"/>
                    <a:pt x="0" y="9315"/>
                  </a:cubicBezTo>
                  <a:cubicBezTo>
                    <a:pt x="0" y="14445"/>
                    <a:pt x="595" y="18563"/>
                    <a:pt x="1414" y="18563"/>
                  </a:cubicBezTo>
                  <a:cubicBezTo>
                    <a:pt x="10354" y="18563"/>
                    <a:pt x="10354" y="18563"/>
                    <a:pt x="10354" y="18563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59" y="18563"/>
                    <a:pt x="11259" y="18563"/>
                    <a:pt x="11259" y="18563"/>
                  </a:cubicBezTo>
                  <a:cubicBezTo>
                    <a:pt x="20186" y="18563"/>
                    <a:pt x="20186" y="18563"/>
                    <a:pt x="20186" y="18563"/>
                  </a:cubicBezTo>
                  <a:cubicBezTo>
                    <a:pt x="21005" y="18563"/>
                    <a:pt x="21600" y="14445"/>
                    <a:pt x="21600" y="9315"/>
                  </a:cubicBezTo>
                  <a:cubicBezTo>
                    <a:pt x="21600" y="4185"/>
                    <a:pt x="21005" y="0"/>
                    <a:pt x="20186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21" name="Freeform: Shape 14">
              <a:extLst>
                <a:ext uri="{FF2B5EF4-FFF2-40B4-BE49-F238E27FC236}">
                  <a16:creationId xmlns:a16="http://schemas.microsoft.com/office/drawing/2014/main" id="{EE19AD48-ABCA-40FF-B4A4-8DD96B9A137D}"/>
                </a:ext>
              </a:extLst>
            </p:cNvPr>
            <p:cNvSpPr/>
            <p:nvPr/>
          </p:nvSpPr>
          <p:spPr>
            <a:xfrm>
              <a:off x="6492032" y="3903867"/>
              <a:ext cx="508817" cy="5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000000"/>
                  </a:solidFill>
                </a:defRPr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宋简体" panose="03000509000000000000" pitchFamily="65" charset="-122"/>
                  <a:ea typeface="方正粗宋简体" panose="03000509000000000000" pitchFamily="65" charset="-122"/>
                  <a:cs typeface="+mn-cs"/>
                </a:rPr>
                <a:t>4</a:t>
              </a:r>
            </a:p>
          </p:txBody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433E024A-0FCF-491B-BA92-FB4502B31952}"/>
                </a:ext>
              </a:extLst>
            </p:cNvPr>
            <p:cNvSpPr txBox="1"/>
            <p:nvPr/>
          </p:nvSpPr>
          <p:spPr>
            <a:xfrm>
              <a:off x="7307487" y="3868967"/>
              <a:ext cx="3416320" cy="56789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后端框架：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Django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grpSp>
        <p:nvGrpSpPr>
          <p:cNvPr id="50" name="3">
            <a:extLst>
              <a:ext uri="{FF2B5EF4-FFF2-40B4-BE49-F238E27FC236}">
                <a16:creationId xmlns:a16="http://schemas.microsoft.com/office/drawing/2014/main" id="{2ABE5376-0131-434A-8B0C-22BCADF44B0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354961" y="3007074"/>
            <a:ext cx="5315349" cy="970909"/>
            <a:chOff x="6368009" y="3062612"/>
            <a:chExt cx="4640226" cy="853184"/>
          </a:xfrm>
        </p:grpSpPr>
        <p:sp>
          <p:nvSpPr>
            <p:cNvPr id="51" name="Freeform: Shape 3">
              <a:extLst>
                <a:ext uri="{FF2B5EF4-FFF2-40B4-BE49-F238E27FC236}">
                  <a16:creationId xmlns:a16="http://schemas.microsoft.com/office/drawing/2014/main" id="{8D451F8E-9BF7-4E17-9ACC-9D2031BE8C4D}"/>
                </a:ext>
              </a:extLst>
            </p:cNvPr>
            <p:cNvSpPr/>
            <p:nvPr/>
          </p:nvSpPr>
          <p:spPr>
            <a:xfrm>
              <a:off x="6368009" y="3062612"/>
              <a:ext cx="4640226" cy="853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6" y="0"/>
                  </a:moveTo>
                  <a:cubicBezTo>
                    <a:pt x="1414" y="0"/>
                    <a:pt x="1414" y="0"/>
                    <a:pt x="1414" y="0"/>
                  </a:cubicBezTo>
                  <a:cubicBezTo>
                    <a:pt x="595" y="0"/>
                    <a:pt x="0" y="4185"/>
                    <a:pt x="0" y="9247"/>
                  </a:cubicBezTo>
                  <a:cubicBezTo>
                    <a:pt x="0" y="14378"/>
                    <a:pt x="595" y="18563"/>
                    <a:pt x="1414" y="18563"/>
                  </a:cubicBezTo>
                  <a:cubicBezTo>
                    <a:pt x="10354" y="18563"/>
                    <a:pt x="10354" y="18563"/>
                    <a:pt x="10354" y="18563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59" y="18563"/>
                    <a:pt x="11259" y="18563"/>
                    <a:pt x="11259" y="18563"/>
                  </a:cubicBezTo>
                  <a:cubicBezTo>
                    <a:pt x="20186" y="18563"/>
                    <a:pt x="20186" y="18563"/>
                    <a:pt x="20186" y="18563"/>
                  </a:cubicBezTo>
                  <a:cubicBezTo>
                    <a:pt x="21005" y="18563"/>
                    <a:pt x="21600" y="14378"/>
                    <a:pt x="21600" y="9247"/>
                  </a:cubicBezTo>
                  <a:cubicBezTo>
                    <a:pt x="21600" y="4185"/>
                    <a:pt x="21005" y="0"/>
                    <a:pt x="2018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52" name="Freeform: Shape 13">
              <a:extLst>
                <a:ext uri="{FF2B5EF4-FFF2-40B4-BE49-F238E27FC236}">
                  <a16:creationId xmlns:a16="http://schemas.microsoft.com/office/drawing/2014/main" id="{A5F09DD0-C18F-46AD-BFEA-84A019653327}"/>
                </a:ext>
              </a:extLst>
            </p:cNvPr>
            <p:cNvSpPr/>
            <p:nvPr/>
          </p:nvSpPr>
          <p:spPr>
            <a:xfrm>
              <a:off x="6492032" y="3173457"/>
              <a:ext cx="508817" cy="50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000000"/>
                  </a:solidFill>
                </a:defRPr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宋简体" panose="03000509000000000000" pitchFamily="65" charset="-122"/>
                  <a:ea typeface="方正粗宋简体" panose="03000509000000000000" pitchFamily="65" charset="-122"/>
                  <a:cs typeface="+mn-cs"/>
                </a:rPr>
                <a:t>3</a:t>
              </a:r>
            </a:p>
          </p:txBody>
        </p:sp>
        <p:sp>
          <p:nvSpPr>
            <p:cNvPr id="53" name="TextBox 18">
              <a:extLst>
                <a:ext uri="{FF2B5EF4-FFF2-40B4-BE49-F238E27FC236}">
                  <a16:creationId xmlns:a16="http://schemas.microsoft.com/office/drawing/2014/main" id="{2222BCB8-9812-4211-AD3C-181815111631}"/>
                </a:ext>
              </a:extLst>
            </p:cNvPr>
            <p:cNvSpPr txBox="1"/>
            <p:nvPr/>
          </p:nvSpPr>
          <p:spPr>
            <a:xfrm>
              <a:off x="7285277" y="3182843"/>
              <a:ext cx="3416320" cy="498853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数据处理及算法相关：</a:t>
              </a:r>
              <a:r>
                <a:rPr lang="en-US" altLang="zh-CN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Spark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grpSp>
        <p:nvGrpSpPr>
          <p:cNvPr id="54" name="2">
            <a:extLst>
              <a:ext uri="{FF2B5EF4-FFF2-40B4-BE49-F238E27FC236}">
                <a16:creationId xmlns:a16="http://schemas.microsoft.com/office/drawing/2014/main" id="{BBE61D9E-CAD0-4E22-963D-57BC43C55E3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003709" y="2173243"/>
            <a:ext cx="5315349" cy="970652"/>
            <a:chOff x="6368009" y="2329885"/>
            <a:chExt cx="4640226" cy="852958"/>
          </a:xfrm>
        </p:grpSpPr>
        <p:sp>
          <p:nvSpPr>
            <p:cNvPr id="55" name="Freeform: Shape 4">
              <a:extLst>
                <a:ext uri="{FF2B5EF4-FFF2-40B4-BE49-F238E27FC236}">
                  <a16:creationId xmlns:a16="http://schemas.microsoft.com/office/drawing/2014/main" id="{81285090-15FA-4B6D-9C4A-90C780AFF924}"/>
                </a:ext>
              </a:extLst>
            </p:cNvPr>
            <p:cNvSpPr/>
            <p:nvPr/>
          </p:nvSpPr>
          <p:spPr>
            <a:xfrm>
              <a:off x="6368009" y="2329885"/>
              <a:ext cx="4640226" cy="852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6" y="0"/>
                  </a:moveTo>
                  <a:cubicBezTo>
                    <a:pt x="1414" y="0"/>
                    <a:pt x="1414" y="0"/>
                    <a:pt x="1414" y="0"/>
                  </a:cubicBezTo>
                  <a:cubicBezTo>
                    <a:pt x="595" y="0"/>
                    <a:pt x="0" y="4117"/>
                    <a:pt x="0" y="9247"/>
                  </a:cubicBezTo>
                  <a:cubicBezTo>
                    <a:pt x="0" y="14377"/>
                    <a:pt x="595" y="18563"/>
                    <a:pt x="1414" y="18563"/>
                  </a:cubicBezTo>
                  <a:cubicBezTo>
                    <a:pt x="10354" y="18563"/>
                    <a:pt x="10354" y="18563"/>
                    <a:pt x="10354" y="18563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59" y="18563"/>
                    <a:pt x="11259" y="18563"/>
                    <a:pt x="11259" y="18563"/>
                  </a:cubicBezTo>
                  <a:cubicBezTo>
                    <a:pt x="20186" y="18563"/>
                    <a:pt x="20186" y="18563"/>
                    <a:pt x="20186" y="18563"/>
                  </a:cubicBezTo>
                  <a:cubicBezTo>
                    <a:pt x="21005" y="18563"/>
                    <a:pt x="21600" y="14377"/>
                    <a:pt x="21600" y="9247"/>
                  </a:cubicBezTo>
                  <a:cubicBezTo>
                    <a:pt x="21600" y="4117"/>
                    <a:pt x="21005" y="0"/>
                    <a:pt x="2018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56" name="Freeform: Shape 12">
              <a:extLst>
                <a:ext uri="{FF2B5EF4-FFF2-40B4-BE49-F238E27FC236}">
                  <a16:creationId xmlns:a16="http://schemas.microsoft.com/office/drawing/2014/main" id="{BA60C6A4-ED18-4EFE-8098-52BB9778A60C}"/>
                </a:ext>
              </a:extLst>
            </p:cNvPr>
            <p:cNvSpPr/>
            <p:nvPr/>
          </p:nvSpPr>
          <p:spPr>
            <a:xfrm>
              <a:off x="6492032" y="2445643"/>
              <a:ext cx="508817" cy="5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000000"/>
                  </a:solidFill>
                </a:defRPr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宋简体" panose="03000509000000000000" pitchFamily="65" charset="-122"/>
                  <a:ea typeface="方正粗宋简体" panose="03000509000000000000" pitchFamily="65" charset="-122"/>
                  <a:cs typeface="+mn-cs"/>
                </a:rPr>
                <a:t>2</a:t>
              </a:r>
            </a:p>
          </p:txBody>
        </p:sp>
        <p:sp>
          <p:nvSpPr>
            <p:cNvPr id="57" name="TextBox 17">
              <a:extLst>
                <a:ext uri="{FF2B5EF4-FFF2-40B4-BE49-F238E27FC236}">
                  <a16:creationId xmlns:a16="http://schemas.microsoft.com/office/drawing/2014/main" id="{38ED3999-122A-4654-9A5B-FD4714B5F822}"/>
                </a:ext>
              </a:extLst>
            </p:cNvPr>
            <p:cNvSpPr txBox="1"/>
            <p:nvPr/>
          </p:nvSpPr>
          <p:spPr>
            <a:xfrm>
              <a:off x="7286600" y="2445643"/>
              <a:ext cx="3416320" cy="515782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数据存储：</a:t>
              </a:r>
              <a:r>
                <a:rPr lang="en-US" altLang="zh-CN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HDFS</a:t>
              </a:r>
              <a:r>
                <a:rPr lang="zh-CN" altLang="en-US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、</a:t>
              </a:r>
              <a:r>
                <a:rPr lang="en-US" altLang="zh-CN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MySQL</a:t>
              </a:r>
              <a:r>
                <a:rPr lang="zh-CN" altLang="en-US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、</a:t>
              </a:r>
              <a:r>
                <a:rPr lang="en-US" altLang="zh-CN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Redis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grpSp>
        <p:nvGrpSpPr>
          <p:cNvPr id="58" name="1">
            <a:extLst>
              <a:ext uri="{FF2B5EF4-FFF2-40B4-BE49-F238E27FC236}">
                <a16:creationId xmlns:a16="http://schemas.microsoft.com/office/drawing/2014/main" id="{8A80930F-11F2-422D-9BA3-1E747CF17D6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320943" y="1339412"/>
            <a:ext cx="5315349" cy="968071"/>
            <a:chOff x="6368009" y="1597158"/>
            <a:chExt cx="4640226" cy="850690"/>
          </a:xfrm>
        </p:grpSpPr>
        <p:sp>
          <p:nvSpPr>
            <p:cNvPr id="59" name="Freeform: Shape 5">
              <a:extLst>
                <a:ext uri="{FF2B5EF4-FFF2-40B4-BE49-F238E27FC236}">
                  <a16:creationId xmlns:a16="http://schemas.microsoft.com/office/drawing/2014/main" id="{5243BDAF-F5D4-42CB-85B9-6939FDCFAFE3}"/>
                </a:ext>
              </a:extLst>
            </p:cNvPr>
            <p:cNvSpPr/>
            <p:nvPr/>
          </p:nvSpPr>
          <p:spPr>
            <a:xfrm>
              <a:off x="6368009" y="1597158"/>
              <a:ext cx="4640226" cy="850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6" y="0"/>
                  </a:moveTo>
                  <a:cubicBezTo>
                    <a:pt x="1414" y="0"/>
                    <a:pt x="1414" y="0"/>
                    <a:pt x="1414" y="0"/>
                  </a:cubicBezTo>
                  <a:cubicBezTo>
                    <a:pt x="595" y="0"/>
                    <a:pt x="0" y="4130"/>
                    <a:pt x="0" y="9276"/>
                  </a:cubicBezTo>
                  <a:cubicBezTo>
                    <a:pt x="0" y="14423"/>
                    <a:pt x="595" y="18621"/>
                    <a:pt x="1414" y="18621"/>
                  </a:cubicBezTo>
                  <a:cubicBezTo>
                    <a:pt x="10354" y="18621"/>
                    <a:pt x="10354" y="18621"/>
                    <a:pt x="10354" y="18621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59" y="18621"/>
                    <a:pt x="11259" y="18621"/>
                    <a:pt x="11259" y="18621"/>
                  </a:cubicBezTo>
                  <a:cubicBezTo>
                    <a:pt x="20186" y="18621"/>
                    <a:pt x="20186" y="18621"/>
                    <a:pt x="20186" y="18621"/>
                  </a:cubicBezTo>
                  <a:cubicBezTo>
                    <a:pt x="21005" y="18621"/>
                    <a:pt x="21600" y="14423"/>
                    <a:pt x="21600" y="9276"/>
                  </a:cubicBezTo>
                  <a:cubicBezTo>
                    <a:pt x="21600" y="4130"/>
                    <a:pt x="21005" y="0"/>
                    <a:pt x="20186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60" name="Freeform: Shape 11">
              <a:extLst>
                <a:ext uri="{FF2B5EF4-FFF2-40B4-BE49-F238E27FC236}">
                  <a16:creationId xmlns:a16="http://schemas.microsoft.com/office/drawing/2014/main" id="{41B1BBE8-E3B0-450E-A8E7-9A65BF59D55D}"/>
                </a:ext>
              </a:extLst>
            </p:cNvPr>
            <p:cNvSpPr/>
            <p:nvPr/>
          </p:nvSpPr>
          <p:spPr>
            <a:xfrm>
              <a:off x="6492032" y="1710583"/>
              <a:ext cx="508817" cy="5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000000"/>
                  </a:solidFill>
                </a:defRPr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宋简体" panose="03000509000000000000" pitchFamily="65" charset="-122"/>
                  <a:ea typeface="方正粗宋简体" panose="03000509000000000000" pitchFamily="65" charset="-122"/>
                  <a:cs typeface="+mn-cs"/>
                </a:rPr>
                <a:t>1</a:t>
              </a:r>
            </a:p>
          </p:txBody>
        </p:sp>
        <p:sp>
          <p:nvSpPr>
            <p:cNvPr id="61" name="TextBox 16">
              <a:extLst>
                <a:ext uri="{FF2B5EF4-FFF2-40B4-BE49-F238E27FC236}">
                  <a16:creationId xmlns:a16="http://schemas.microsoft.com/office/drawing/2014/main" id="{3B162AE7-B228-4C3B-B9D5-27EB50BD8B7B}"/>
                </a:ext>
              </a:extLst>
            </p:cNvPr>
            <p:cNvSpPr txBox="1"/>
            <p:nvPr/>
          </p:nvSpPr>
          <p:spPr>
            <a:xfrm>
              <a:off x="7327790" y="1676129"/>
              <a:ext cx="3416320" cy="577723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lvl="0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数据采集：</a:t>
              </a:r>
              <a:r>
                <a:rPr lang="en-US" altLang="zh-CN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Python3</a:t>
              </a:r>
              <a:r>
                <a:rPr lang="zh-CN" altLang="en-US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、</a:t>
              </a:r>
              <a:r>
                <a:rPr lang="en-US" altLang="zh-CN" sz="1200" dirty="0" err="1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scrapy</a:t>
              </a:r>
              <a:r>
                <a:rPr lang="zh-CN" altLang="en-US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、</a:t>
              </a:r>
              <a:r>
                <a:rPr lang="en-US" altLang="zh-CN" sz="1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Selenium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pic>
        <p:nvPicPr>
          <p:cNvPr id="2051" name="Picture 3" descr="C:\Users\Administrator\Desktop\蓝白系\黄荣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2" t="2372" r="21659" b="9174"/>
          <a:stretch/>
        </p:blipFill>
        <p:spPr bwMode="auto">
          <a:xfrm>
            <a:off x="718400" y="1429280"/>
            <a:ext cx="4118791" cy="41226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marL="0" marR="0" lvl="0" indent="0" algn="l" defTabSz="96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相关技术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pic>
        <p:nvPicPr>
          <p:cNvPr id="31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117" y="6228581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9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北大PPT\03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b="8014"/>
          <a:stretch/>
        </p:blipFill>
        <p:spPr bwMode="auto">
          <a:xfrm>
            <a:off x="0" y="1"/>
            <a:ext cx="12241213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3709132" y="1007207"/>
            <a:ext cx="4824536" cy="4824536"/>
          </a:xfrm>
          <a:prstGeom prst="ellipse">
            <a:avLst/>
          </a:prstGeom>
          <a:solidFill>
            <a:schemeClr val="bg1">
              <a:alpha val="61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95795" y="2046269"/>
            <a:ext cx="4145686" cy="2028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谢谢聆听</a:t>
            </a:r>
            <a:endParaRPr lang="en-US" altLang="zh-CN" sz="44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请您批评指正！</a:t>
            </a:r>
          </a:p>
        </p:txBody>
      </p:sp>
      <p:pic>
        <p:nvPicPr>
          <p:cNvPr id="6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96" y="4439750"/>
            <a:ext cx="1776882" cy="5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410440" y="2499015"/>
            <a:ext cx="2938253" cy="172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50000"/>
              </a:lnSpc>
            </a:pP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具体分工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搜集数据：陈蒙</a:t>
            </a:r>
          </a:p>
          <a:p>
            <a:pPr lvl="0" defTabSz="457200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搭建环境：王尧</a:t>
            </a:r>
          </a:p>
          <a:p>
            <a:pPr lvl="0" defTabSz="457200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推荐算法：杨一帆</a:t>
            </a:r>
          </a:p>
          <a:p>
            <a:pPr lvl="0" defTabSz="457200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后端开发：林殷年</a:t>
            </a:r>
          </a:p>
          <a:p>
            <a:pPr lvl="0" defTabSz="457200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前端开发：黄港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595163" y="474825"/>
            <a:ext cx="234918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lvl="0" algn="ctr" defTabSz="457200">
              <a:defRPr/>
            </a:pPr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推荐系统架构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AC3497F-A37E-4428-A5F6-EC39BDFD8FF2}"/>
              </a:ext>
            </a:extLst>
          </p:cNvPr>
          <p:cNvSpPr/>
          <p:nvPr/>
        </p:nvSpPr>
        <p:spPr>
          <a:xfrm>
            <a:off x="5764832" y="5838632"/>
            <a:ext cx="4133231" cy="6067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Scrapy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4FB80B2-286D-447B-A557-762E369F7E79}"/>
              </a:ext>
            </a:extLst>
          </p:cNvPr>
          <p:cNvSpPr/>
          <p:nvPr/>
        </p:nvSpPr>
        <p:spPr>
          <a:xfrm>
            <a:off x="5761141" y="4486131"/>
            <a:ext cx="4166459" cy="84837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9DAADCC-447A-4541-A955-6FAC861FCA78}"/>
              </a:ext>
            </a:extLst>
          </p:cNvPr>
          <p:cNvSpPr/>
          <p:nvPr/>
        </p:nvSpPr>
        <p:spPr>
          <a:xfrm>
            <a:off x="5786406" y="3061272"/>
            <a:ext cx="1629841" cy="95024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Spark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ADD23F3-A7BB-48BE-BBA6-4EA811D2D6DD}"/>
              </a:ext>
            </a:extLst>
          </p:cNvPr>
          <p:cNvSpPr/>
          <p:nvPr/>
        </p:nvSpPr>
        <p:spPr>
          <a:xfrm>
            <a:off x="5735298" y="714587"/>
            <a:ext cx="4162766" cy="7409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</a:t>
            </a:r>
            <a:r>
              <a:rPr lang="zh-CN" altLang="en-US" dirty="0"/>
              <a:t>、</a:t>
            </a:r>
            <a:r>
              <a:rPr lang="en-US" altLang="zh-CN" dirty="0"/>
              <a:t>D3.js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C0D9E98-6892-48B6-9D56-E90EEAF67D66}"/>
              </a:ext>
            </a:extLst>
          </p:cNvPr>
          <p:cNvSpPr/>
          <p:nvPr/>
        </p:nvSpPr>
        <p:spPr>
          <a:xfrm>
            <a:off x="5726375" y="1845661"/>
            <a:ext cx="4162767" cy="74099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Django</a:t>
            </a:r>
            <a:endParaRPr lang="zh-CN" altLang="en-US" dirty="0"/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99DC2E34-1BFD-4D91-A00D-90A0E12F48C2}"/>
              </a:ext>
            </a:extLst>
          </p:cNvPr>
          <p:cNvSpPr/>
          <p:nvPr/>
        </p:nvSpPr>
        <p:spPr>
          <a:xfrm>
            <a:off x="7724458" y="1472866"/>
            <a:ext cx="239823" cy="3666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11">
            <a:extLst>
              <a:ext uri="{FF2B5EF4-FFF2-40B4-BE49-F238E27FC236}">
                <a16:creationId xmlns:a16="http://schemas.microsoft.com/office/drawing/2014/main" id="{19E748A4-0746-4736-ADBA-6F485E631FBD}"/>
              </a:ext>
            </a:extLst>
          </p:cNvPr>
          <p:cNvSpPr txBox="1"/>
          <p:nvPr/>
        </p:nvSpPr>
        <p:spPr>
          <a:xfrm>
            <a:off x="4849064" y="854252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前端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69" name="文本框 11">
            <a:extLst>
              <a:ext uri="{FF2B5EF4-FFF2-40B4-BE49-F238E27FC236}">
                <a16:creationId xmlns:a16="http://schemas.microsoft.com/office/drawing/2014/main" id="{92E89F77-D55F-4B76-B7A9-B85971D0A9FF}"/>
              </a:ext>
            </a:extLst>
          </p:cNvPr>
          <p:cNvSpPr txBox="1"/>
          <p:nvPr/>
        </p:nvSpPr>
        <p:spPr>
          <a:xfrm>
            <a:off x="10194420" y="2472522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后端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70" name="文本框 11">
            <a:extLst>
              <a:ext uri="{FF2B5EF4-FFF2-40B4-BE49-F238E27FC236}">
                <a16:creationId xmlns:a16="http://schemas.microsoft.com/office/drawing/2014/main" id="{1B238244-37CB-4AA4-B327-0E0B5476F055}"/>
              </a:ext>
            </a:extLst>
          </p:cNvPr>
          <p:cNvSpPr txBox="1"/>
          <p:nvPr/>
        </p:nvSpPr>
        <p:spPr>
          <a:xfrm>
            <a:off x="4904775" y="3972042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算法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71" name="文本框 11">
            <a:extLst>
              <a:ext uri="{FF2B5EF4-FFF2-40B4-BE49-F238E27FC236}">
                <a16:creationId xmlns:a16="http://schemas.microsoft.com/office/drawing/2014/main" id="{5D037E7E-4AA0-4686-AF59-C49270AE13B4}"/>
              </a:ext>
            </a:extLst>
          </p:cNvPr>
          <p:cNvSpPr txBox="1"/>
          <p:nvPr/>
        </p:nvSpPr>
        <p:spPr>
          <a:xfrm>
            <a:off x="9973491" y="597505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rPr>
              <a:t>数据收集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DD06ED37-63B1-40FD-B65F-F3CFD97B0D5F}"/>
              </a:ext>
            </a:extLst>
          </p:cNvPr>
          <p:cNvSpPr/>
          <p:nvPr/>
        </p:nvSpPr>
        <p:spPr>
          <a:xfrm>
            <a:off x="7816348" y="2901382"/>
            <a:ext cx="2081715" cy="134744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4CDB741-4B6D-445F-994F-26B1F765C622}"/>
              </a:ext>
            </a:extLst>
          </p:cNvPr>
          <p:cNvSpPr/>
          <p:nvPr/>
        </p:nvSpPr>
        <p:spPr>
          <a:xfrm>
            <a:off x="8239354" y="3061272"/>
            <a:ext cx="1287790" cy="3800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81" name="箭头: 上 80">
            <a:extLst>
              <a:ext uri="{FF2B5EF4-FFF2-40B4-BE49-F238E27FC236}">
                <a16:creationId xmlns:a16="http://schemas.microsoft.com/office/drawing/2014/main" id="{B099CA23-7B0A-4DA6-8972-816D8CCA4610}"/>
              </a:ext>
            </a:extLst>
          </p:cNvPr>
          <p:cNvSpPr/>
          <p:nvPr/>
        </p:nvSpPr>
        <p:spPr>
          <a:xfrm>
            <a:off x="7656433" y="5367672"/>
            <a:ext cx="375871" cy="4216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CE59994B-C836-43B4-8334-D4F1223E0C6E}"/>
              </a:ext>
            </a:extLst>
          </p:cNvPr>
          <p:cNvSpPr/>
          <p:nvPr/>
        </p:nvSpPr>
        <p:spPr>
          <a:xfrm>
            <a:off x="8234928" y="3672994"/>
            <a:ext cx="1287790" cy="3800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Hbase</a:t>
            </a:r>
            <a:endParaRPr lang="zh-CN" altLang="en-US" dirty="0"/>
          </a:p>
        </p:txBody>
      </p:sp>
      <p:sp>
        <p:nvSpPr>
          <p:cNvPr id="83" name="箭头: 上下 82">
            <a:extLst>
              <a:ext uri="{FF2B5EF4-FFF2-40B4-BE49-F238E27FC236}">
                <a16:creationId xmlns:a16="http://schemas.microsoft.com/office/drawing/2014/main" id="{B3673140-9570-4326-AD5D-1809F9BC6594}"/>
              </a:ext>
            </a:extLst>
          </p:cNvPr>
          <p:cNvSpPr/>
          <p:nvPr/>
        </p:nvSpPr>
        <p:spPr>
          <a:xfrm>
            <a:off x="8773992" y="2567533"/>
            <a:ext cx="239823" cy="3666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下 23">
            <a:extLst>
              <a:ext uri="{FF2B5EF4-FFF2-40B4-BE49-F238E27FC236}">
                <a16:creationId xmlns:a16="http://schemas.microsoft.com/office/drawing/2014/main" id="{BC878213-9917-442A-AFEB-286CC8FD0950}"/>
              </a:ext>
            </a:extLst>
          </p:cNvPr>
          <p:cNvSpPr/>
          <p:nvPr/>
        </p:nvSpPr>
        <p:spPr>
          <a:xfrm>
            <a:off x="8773991" y="4212918"/>
            <a:ext cx="239823" cy="3666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F22E956-157F-4C68-81DD-E632AEE28D4A}"/>
              </a:ext>
            </a:extLst>
          </p:cNvPr>
          <p:cNvSpPr/>
          <p:nvPr/>
        </p:nvSpPr>
        <p:spPr>
          <a:xfrm>
            <a:off x="10513093" y="2024263"/>
            <a:ext cx="1287790" cy="3800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MySQL</a:t>
            </a:r>
            <a:endParaRPr lang="zh-CN" altLang="en-US" dirty="0"/>
          </a:p>
        </p:txBody>
      </p:sp>
      <p:sp>
        <p:nvSpPr>
          <p:cNvPr id="26" name="箭头: 上下 25">
            <a:extLst>
              <a:ext uri="{FF2B5EF4-FFF2-40B4-BE49-F238E27FC236}">
                <a16:creationId xmlns:a16="http://schemas.microsoft.com/office/drawing/2014/main" id="{7CF6B20E-D0AD-4A35-9B36-29FC3300D3ED}"/>
              </a:ext>
            </a:extLst>
          </p:cNvPr>
          <p:cNvSpPr/>
          <p:nvPr/>
        </p:nvSpPr>
        <p:spPr>
          <a:xfrm rot="5400000">
            <a:off x="10081206" y="2032832"/>
            <a:ext cx="239823" cy="3666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上下 26">
            <a:extLst>
              <a:ext uri="{FF2B5EF4-FFF2-40B4-BE49-F238E27FC236}">
                <a16:creationId xmlns:a16="http://schemas.microsoft.com/office/drawing/2014/main" id="{CE73715D-436C-4FFB-8FD0-0FD3B39748C4}"/>
              </a:ext>
            </a:extLst>
          </p:cNvPr>
          <p:cNvSpPr/>
          <p:nvPr/>
        </p:nvSpPr>
        <p:spPr>
          <a:xfrm>
            <a:off x="6481414" y="4050739"/>
            <a:ext cx="239823" cy="3666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6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451079" y="1545458"/>
            <a:ext cx="1823162" cy="3219606"/>
            <a:chOff x="450052" y="1645786"/>
            <a:chExt cx="2457525" cy="3566428"/>
          </a:xfrm>
        </p:grpSpPr>
        <p:sp>
          <p:nvSpPr>
            <p:cNvPr id="20" name="Rounded Rectangle 5"/>
            <p:cNvSpPr/>
            <p:nvPr/>
          </p:nvSpPr>
          <p:spPr>
            <a:xfrm>
              <a:off x="459571" y="1645786"/>
              <a:ext cx="2448006" cy="3566428"/>
            </a:xfrm>
            <a:prstGeom prst="roundRect">
              <a:avLst>
                <a:gd name="adj" fmla="val 51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cxnSp>
          <p:nvCxnSpPr>
            <p:cNvPr id="21" name="Straight Connector 6"/>
            <p:cNvCxnSpPr/>
            <p:nvPr/>
          </p:nvCxnSpPr>
          <p:spPr>
            <a:xfrm>
              <a:off x="459571" y="2360342"/>
              <a:ext cx="2448006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7"/>
            <p:cNvCxnSpPr/>
            <p:nvPr/>
          </p:nvCxnSpPr>
          <p:spPr>
            <a:xfrm>
              <a:off x="450052" y="2438150"/>
              <a:ext cx="2448006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144907" y="1760115"/>
              <a:ext cx="1077334" cy="462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node0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25" name="TextBox 10"/>
            <p:cNvSpPr txBox="1">
              <a:spLocks noChangeArrowheads="1"/>
            </p:cNvSpPr>
            <p:nvPr/>
          </p:nvSpPr>
          <p:spPr bwMode="auto">
            <a:xfrm>
              <a:off x="1148286" y="4510015"/>
              <a:ext cx="1113724" cy="369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方正粗宋简体" panose="03000509000000000000" pitchFamily="65" charset="-122"/>
                  <a:ea typeface="方正粗宋简体" panose="03000509000000000000" pitchFamily="65" charset="-122"/>
                  <a:cs typeface="+mn-cs"/>
                </a:rPr>
                <a:t>输入文本</a:t>
              </a:r>
              <a:endPara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>
              <a:off x="711828" y="2709530"/>
              <a:ext cx="1943493" cy="72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前后端</a:t>
              </a:r>
              <a:endParaRPr lang="en-US" altLang="zh-CN" sz="180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dirty="0" err="1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DataNode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grpSp>
        <p:nvGrpSpPr>
          <p:cNvPr id="34" name="Group 15"/>
          <p:cNvGrpSpPr>
            <a:grpSpLocks/>
          </p:cNvGrpSpPr>
          <p:nvPr/>
        </p:nvGrpSpPr>
        <p:grpSpPr bwMode="auto">
          <a:xfrm>
            <a:off x="2794437" y="1544308"/>
            <a:ext cx="1830255" cy="3220755"/>
            <a:chOff x="3375149" y="1645786"/>
            <a:chExt cx="2457525" cy="3566428"/>
          </a:xfrm>
        </p:grpSpPr>
        <p:sp>
          <p:nvSpPr>
            <p:cNvPr id="37" name="Rounded Rectangle 16"/>
            <p:cNvSpPr/>
            <p:nvPr/>
          </p:nvSpPr>
          <p:spPr>
            <a:xfrm>
              <a:off x="3384674" y="1645786"/>
              <a:ext cx="2448000" cy="3566428"/>
            </a:xfrm>
            <a:prstGeom prst="roundRect">
              <a:avLst>
                <a:gd name="adj" fmla="val 516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cxnSp>
          <p:nvCxnSpPr>
            <p:cNvPr id="39" name="Straight Connector 17"/>
            <p:cNvCxnSpPr/>
            <p:nvPr/>
          </p:nvCxnSpPr>
          <p:spPr>
            <a:xfrm>
              <a:off x="3384674" y="2360342"/>
              <a:ext cx="2448000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8"/>
            <p:cNvCxnSpPr/>
            <p:nvPr/>
          </p:nvCxnSpPr>
          <p:spPr>
            <a:xfrm>
              <a:off x="3375149" y="2438150"/>
              <a:ext cx="2448000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69658" y="1766467"/>
              <a:ext cx="1078030" cy="462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node1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53" name="TextBox 22"/>
            <p:cNvSpPr txBox="1">
              <a:spLocks noChangeArrowheads="1"/>
            </p:cNvSpPr>
            <p:nvPr/>
          </p:nvSpPr>
          <p:spPr bwMode="auto">
            <a:xfrm>
              <a:off x="3637094" y="2709531"/>
              <a:ext cx="2077067" cy="71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MySQL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数据库</a:t>
              </a:r>
              <a:endParaRPr lang="en-US" altLang="zh-CN" sz="180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dirty="0" err="1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DataNode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grpSp>
        <p:nvGrpSpPr>
          <p:cNvPr id="68" name="Group 37"/>
          <p:cNvGrpSpPr>
            <a:grpSpLocks/>
          </p:cNvGrpSpPr>
          <p:nvPr/>
        </p:nvGrpSpPr>
        <p:grpSpPr bwMode="auto">
          <a:xfrm>
            <a:off x="7725271" y="1541482"/>
            <a:ext cx="1714411" cy="3219598"/>
            <a:chOff x="9226189" y="1645786"/>
            <a:chExt cx="2457525" cy="3566428"/>
          </a:xfrm>
        </p:grpSpPr>
        <p:sp>
          <p:nvSpPr>
            <p:cNvPr id="69" name="Rounded Rectangle 38"/>
            <p:cNvSpPr/>
            <p:nvPr/>
          </p:nvSpPr>
          <p:spPr>
            <a:xfrm>
              <a:off x="9235714" y="1645786"/>
              <a:ext cx="2448000" cy="3566428"/>
            </a:xfrm>
            <a:prstGeom prst="roundRect">
              <a:avLst>
                <a:gd name="adj" fmla="val 51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cxnSp>
          <p:nvCxnSpPr>
            <p:cNvPr id="70" name="Straight Connector 39"/>
            <p:cNvCxnSpPr/>
            <p:nvPr/>
          </p:nvCxnSpPr>
          <p:spPr>
            <a:xfrm>
              <a:off x="9235714" y="2360342"/>
              <a:ext cx="2448000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0"/>
            <p:cNvCxnSpPr/>
            <p:nvPr/>
          </p:nvCxnSpPr>
          <p:spPr>
            <a:xfrm>
              <a:off x="9226189" y="2438150"/>
              <a:ext cx="2448000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9862134" y="1760115"/>
              <a:ext cx="1195158" cy="5045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node3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75" name="TextBox 44"/>
            <p:cNvSpPr txBox="1">
              <a:spLocks noChangeArrowheads="1"/>
            </p:cNvSpPr>
            <p:nvPr/>
          </p:nvSpPr>
          <p:spPr bwMode="auto">
            <a:xfrm>
              <a:off x="9488135" y="2709530"/>
              <a:ext cx="1943158" cy="71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Hmaster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dirty="0" err="1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Datanode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pic>
        <p:nvPicPr>
          <p:cNvPr id="38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24" y="5940549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marL="0" marR="0" lvl="0" indent="0" algn="l" defTabSz="96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节点分工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grpSp>
        <p:nvGrpSpPr>
          <p:cNvPr id="44" name="Group 15">
            <a:extLst>
              <a:ext uri="{FF2B5EF4-FFF2-40B4-BE49-F238E27FC236}">
                <a16:creationId xmlns:a16="http://schemas.microsoft.com/office/drawing/2014/main" id="{FA09274F-37A8-4B78-A466-0D04F1872941}"/>
              </a:ext>
            </a:extLst>
          </p:cNvPr>
          <p:cNvGrpSpPr>
            <a:grpSpLocks/>
          </p:cNvGrpSpPr>
          <p:nvPr/>
        </p:nvGrpSpPr>
        <p:grpSpPr bwMode="auto">
          <a:xfrm>
            <a:off x="5191986" y="1542455"/>
            <a:ext cx="1857239" cy="3222608"/>
            <a:chOff x="3375149" y="1645786"/>
            <a:chExt cx="2457525" cy="3566428"/>
          </a:xfrm>
        </p:grpSpPr>
        <p:sp>
          <p:nvSpPr>
            <p:cNvPr id="45" name="Rounded Rectangle 16">
              <a:extLst>
                <a:ext uri="{FF2B5EF4-FFF2-40B4-BE49-F238E27FC236}">
                  <a16:creationId xmlns:a16="http://schemas.microsoft.com/office/drawing/2014/main" id="{8CE59C31-F3BD-4E25-9F14-9FE4DD5DA531}"/>
                </a:ext>
              </a:extLst>
            </p:cNvPr>
            <p:cNvSpPr/>
            <p:nvPr/>
          </p:nvSpPr>
          <p:spPr>
            <a:xfrm>
              <a:off x="3384674" y="1645786"/>
              <a:ext cx="2448000" cy="3566428"/>
            </a:xfrm>
            <a:prstGeom prst="roundRect">
              <a:avLst>
                <a:gd name="adj" fmla="val 5164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cxnSp>
          <p:nvCxnSpPr>
            <p:cNvPr id="46" name="Straight Connector 17">
              <a:extLst>
                <a:ext uri="{FF2B5EF4-FFF2-40B4-BE49-F238E27FC236}">
                  <a16:creationId xmlns:a16="http://schemas.microsoft.com/office/drawing/2014/main" id="{9C19BA02-4474-4340-B4D3-C41F59A0EC11}"/>
                </a:ext>
              </a:extLst>
            </p:cNvPr>
            <p:cNvCxnSpPr/>
            <p:nvPr/>
          </p:nvCxnSpPr>
          <p:spPr>
            <a:xfrm>
              <a:off x="3384674" y="2360342"/>
              <a:ext cx="2448000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8">
              <a:extLst>
                <a:ext uri="{FF2B5EF4-FFF2-40B4-BE49-F238E27FC236}">
                  <a16:creationId xmlns:a16="http://schemas.microsoft.com/office/drawing/2014/main" id="{DE874B6A-239D-4921-BAA7-B7E16599EF7F}"/>
                </a:ext>
              </a:extLst>
            </p:cNvPr>
            <p:cNvCxnSpPr/>
            <p:nvPr/>
          </p:nvCxnSpPr>
          <p:spPr>
            <a:xfrm>
              <a:off x="3375149" y="2438150"/>
              <a:ext cx="2448000" cy="0"/>
            </a:xfrm>
            <a:prstGeom prst="line">
              <a:avLst/>
            </a:prstGeom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50">
              <a:extLst>
                <a:ext uri="{FF2B5EF4-FFF2-40B4-BE49-F238E27FC236}">
                  <a16:creationId xmlns:a16="http://schemas.microsoft.com/office/drawing/2014/main" id="{FB674D3B-C48F-4D23-972D-7A7D1FB78086}"/>
                </a:ext>
              </a:extLst>
            </p:cNvPr>
            <p:cNvSpPr txBox="1"/>
            <p:nvPr/>
          </p:nvSpPr>
          <p:spPr>
            <a:xfrm>
              <a:off x="4069658" y="1766467"/>
              <a:ext cx="1078030" cy="462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node2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54" name="TextBox 22">
              <a:extLst>
                <a:ext uri="{FF2B5EF4-FFF2-40B4-BE49-F238E27FC236}">
                  <a16:creationId xmlns:a16="http://schemas.microsoft.com/office/drawing/2014/main" id="{6D5E3DAA-0759-4CCB-835E-ACAF2837F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7095" y="2709530"/>
              <a:ext cx="1943159" cy="648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Redis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数据库</a:t>
              </a:r>
              <a:endParaRPr lang="en-US" altLang="zh-CN" sz="180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dirty="0" err="1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DataNode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  <p:grpSp>
        <p:nvGrpSpPr>
          <p:cNvPr id="31" name="Group 37">
            <a:extLst>
              <a:ext uri="{FF2B5EF4-FFF2-40B4-BE49-F238E27FC236}">
                <a16:creationId xmlns:a16="http://schemas.microsoft.com/office/drawing/2014/main" id="{202BC200-671E-4BB5-B4C1-D19030FEB065}"/>
              </a:ext>
            </a:extLst>
          </p:cNvPr>
          <p:cNvGrpSpPr>
            <a:grpSpLocks/>
          </p:cNvGrpSpPr>
          <p:nvPr/>
        </p:nvGrpSpPr>
        <p:grpSpPr bwMode="auto">
          <a:xfrm>
            <a:off x="9988919" y="1541482"/>
            <a:ext cx="1714411" cy="3219598"/>
            <a:chOff x="9226189" y="1645786"/>
            <a:chExt cx="2457525" cy="3566428"/>
          </a:xfrm>
          <a:solidFill>
            <a:srgbClr val="92D050"/>
          </a:solidFill>
        </p:grpSpPr>
        <p:sp>
          <p:nvSpPr>
            <p:cNvPr id="32" name="Rounded Rectangle 38">
              <a:extLst>
                <a:ext uri="{FF2B5EF4-FFF2-40B4-BE49-F238E27FC236}">
                  <a16:creationId xmlns:a16="http://schemas.microsoft.com/office/drawing/2014/main" id="{90DEB629-4A91-4318-8B89-5DC8E3D735FC}"/>
                </a:ext>
              </a:extLst>
            </p:cNvPr>
            <p:cNvSpPr/>
            <p:nvPr/>
          </p:nvSpPr>
          <p:spPr>
            <a:xfrm>
              <a:off x="9235714" y="1645786"/>
              <a:ext cx="2448000" cy="3566428"/>
            </a:xfrm>
            <a:prstGeom prst="roundRect">
              <a:avLst>
                <a:gd name="adj" fmla="val 51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cxnSp>
          <p:nvCxnSpPr>
            <p:cNvPr id="33" name="Straight Connector 39">
              <a:extLst>
                <a:ext uri="{FF2B5EF4-FFF2-40B4-BE49-F238E27FC236}">
                  <a16:creationId xmlns:a16="http://schemas.microsoft.com/office/drawing/2014/main" id="{2EC458DF-7187-433F-83F0-3496982E4915}"/>
                </a:ext>
              </a:extLst>
            </p:cNvPr>
            <p:cNvCxnSpPr/>
            <p:nvPr/>
          </p:nvCxnSpPr>
          <p:spPr>
            <a:xfrm>
              <a:off x="9235714" y="2360342"/>
              <a:ext cx="2448000" cy="0"/>
            </a:xfrm>
            <a:prstGeom prst="line">
              <a:avLst/>
            </a:prstGeom>
            <a:grpFill/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8000097F-F410-4082-91A6-F22D11084598}"/>
                </a:ext>
              </a:extLst>
            </p:cNvPr>
            <p:cNvCxnSpPr/>
            <p:nvPr/>
          </p:nvCxnSpPr>
          <p:spPr>
            <a:xfrm>
              <a:off x="9226189" y="2438150"/>
              <a:ext cx="2448000" cy="0"/>
            </a:xfrm>
            <a:prstGeom prst="line">
              <a:avLst/>
            </a:prstGeom>
            <a:grpFill/>
            <a:ln w="222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72">
              <a:extLst>
                <a:ext uri="{FF2B5EF4-FFF2-40B4-BE49-F238E27FC236}">
                  <a16:creationId xmlns:a16="http://schemas.microsoft.com/office/drawing/2014/main" id="{2D51F8D1-485F-4933-AFED-5E2B5B783EC4}"/>
                </a:ext>
              </a:extLst>
            </p:cNvPr>
            <p:cNvSpPr txBox="1"/>
            <p:nvPr/>
          </p:nvSpPr>
          <p:spPr>
            <a:xfrm>
              <a:off x="9683967" y="1760115"/>
              <a:ext cx="1551493" cy="51139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node4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+mn-cs"/>
              </a:endParaRPr>
            </a:p>
          </p:txBody>
        </p:sp>
        <p:sp>
          <p:nvSpPr>
            <p:cNvPr id="43" name="TextBox 44">
              <a:extLst>
                <a:ext uri="{FF2B5EF4-FFF2-40B4-BE49-F238E27FC236}">
                  <a16:creationId xmlns:a16="http://schemas.microsoft.com/office/drawing/2014/main" id="{0E0CE3C9-7871-4E03-A64A-D86D3AA6E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8135" y="2709530"/>
              <a:ext cx="1943158" cy="10227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Hadoop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rPr>
                <a:t>管理节点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dirty="0" err="1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Datanode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2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谢昊\_DSC8429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8" b="335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188722" y="1827426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2</a:t>
            </a:r>
            <a:endParaRPr lang="zh-CN" altLang="en-US" sz="10666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4435864" y="3349126"/>
            <a:ext cx="3412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数据收集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F64626-9998-44FF-B222-9A660BD2A1BE}"/>
              </a:ext>
            </a:extLst>
          </p:cNvPr>
          <p:cNvSpPr/>
          <p:nvPr/>
        </p:nvSpPr>
        <p:spPr>
          <a:xfrm>
            <a:off x="2669077" y="4276013"/>
            <a:ext cx="6809175" cy="36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陈蒙</a:t>
            </a:r>
            <a:endParaRPr lang="en-US" altLang="zh-CN" sz="1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077" name="Picture 5" descr="C:\Users\ADMINI~1\AppData\Local\Temp\360zip$Temp\360$4\标志_红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8" y="3875336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3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060" y="513117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234918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模型训练数据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7C4C02-210F-D544-A58A-0287DFBD2C00}"/>
              </a:ext>
            </a:extLst>
          </p:cNvPr>
          <p:cNvSpPr/>
          <p:nvPr/>
        </p:nvSpPr>
        <p:spPr>
          <a:xfrm>
            <a:off x="1280667" y="1260029"/>
            <a:ext cx="60817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4278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MovieLens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数据集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marL="342900" indent="-342900" defTabSz="964278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27278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个电影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marL="342900" indent="-342900" defTabSz="964278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2000263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个评分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marL="342900" indent="-342900" defTabSz="964278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465564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个标签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  <a:p>
            <a:pPr marL="342900" indent="-342900" defTabSz="964278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http://</a:t>
            </a:r>
            <a:r>
              <a:rPr lang="en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movielens.org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6578E-346A-6E42-85AC-394FB291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65" y="3803314"/>
            <a:ext cx="6781800" cy="2222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8B1823-804F-C54C-9054-11722BD34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654" y="1260029"/>
            <a:ext cx="2679700" cy="199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047C87-43A7-AD48-B77F-75DBEFDF3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539" y="3808636"/>
            <a:ext cx="3993673" cy="221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060" y="513117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234918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电影详细数据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2AEFF-D722-634E-811C-E3963153EB6B}"/>
              </a:ext>
            </a:extLst>
          </p:cNvPr>
          <p:cNvSpPr txBox="1"/>
          <p:nvPr/>
        </p:nvSpPr>
        <p:spPr>
          <a:xfrm>
            <a:off x="718400" y="1332037"/>
            <a:ext cx="57622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Scrapy+Selenium+Firefox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豆瓣电影（</a:t>
            </a:r>
            <a:r>
              <a:rPr kumimoji="1" lang="en" altLang="zh-CN" dirty="0">
                <a:hlinkClick r:id="rId4"/>
              </a:rPr>
              <a:t>https://movie.douban.com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抓取内容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导演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编剧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类型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制片国家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语言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上映日期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片长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简介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评论</a:t>
            </a:r>
            <a:endParaRPr kumimoji="1" lang="en-US" altLang="zh-CN" dirty="0"/>
          </a:p>
          <a:p>
            <a:pPr marL="953392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海报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伪装</a:t>
            </a:r>
            <a:r>
              <a:rPr kumimoji="1" lang="en-US" altLang="zh-CN" dirty="0"/>
              <a:t>Cookies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03D0F7-B347-3648-BD64-99E206DF6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945" y="2442592"/>
            <a:ext cx="7297355" cy="37415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78CBAF-BD07-E14B-9BA6-FAFF778CA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941" y="1040735"/>
            <a:ext cx="1714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谢昊\_DSC8429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8" b="335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188722" y="1827426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3</a:t>
            </a:r>
            <a:endParaRPr kumimoji="0" lang="zh-CN" altLang="en-US" sz="106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4435864" y="3349126"/>
            <a:ext cx="282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    推荐算法</a:t>
            </a:r>
          </a:p>
        </p:txBody>
      </p:sp>
      <p:pic>
        <p:nvPicPr>
          <p:cNvPr id="3077" name="Picture 5" descr="C:\Users\ADMINI~1\AppData\Local\Temp\360zip$Temp\360$4\标志_红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8" y="3875336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67F5589-FADC-8347-938D-4DE1D3B7F1DC}"/>
              </a:ext>
            </a:extLst>
          </p:cNvPr>
          <p:cNvSpPr/>
          <p:nvPr/>
        </p:nvSpPr>
        <p:spPr>
          <a:xfrm>
            <a:off x="2669077" y="4276013"/>
            <a:ext cx="6809175" cy="36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杨一帆</a:t>
            </a:r>
            <a:endParaRPr lang="en-US" altLang="zh-CN" sz="1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2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北京大学小青年刘金刀制作">
  <a:themeElements>
    <a:clrScheme name="自定义 7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B0F0"/>
      </a:accent1>
      <a:accent2>
        <a:srgbClr val="373545"/>
      </a:accent2>
      <a:accent3>
        <a:srgbClr val="FF9600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可商用字体-思源黑体">
      <a:majorFont>
        <a:latin typeface="Noto Sans CJK Regular"/>
        <a:ea typeface="Noto Sans CJK Medium"/>
        <a:cs typeface=""/>
      </a:majorFont>
      <a:minorFont>
        <a:latin typeface="Noto Sans CJK Light"/>
        <a:ea typeface="Noto Sans CJK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827</Words>
  <Application>Microsoft Macintosh PowerPoint</Application>
  <PresentationFormat>自定义</PresentationFormat>
  <Paragraphs>207</Paragraphs>
  <Slides>30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Noto Sans CJK Regular</vt:lpstr>
      <vt:lpstr>Noto Sans CJK Light</vt:lpstr>
      <vt:lpstr>方正清刻本悦宋简体</vt:lpstr>
      <vt:lpstr>Calibri</vt:lpstr>
      <vt:lpstr>Arial</vt:lpstr>
      <vt:lpstr>黑体</vt:lpstr>
      <vt:lpstr>方正粗宋简体</vt:lpstr>
      <vt:lpstr>Office 主题​​</vt:lpstr>
      <vt:lpstr>北京大学小青年刘金刀制作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北京大学刘钊1701214559</dc:creator>
  <cp:keywords>北京大学小青年刘金刀</cp:keywords>
  <cp:lastModifiedBy>蒙 陈</cp:lastModifiedBy>
  <cp:revision>84</cp:revision>
  <dcterms:created xsi:type="dcterms:W3CDTF">2019-03-19T14:10:32Z</dcterms:created>
  <dcterms:modified xsi:type="dcterms:W3CDTF">2019-11-19T06:31:36Z</dcterms:modified>
  <cp:category>PPt模版</cp:category>
</cp:coreProperties>
</file>